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42"/>
  </p:notesMasterIdLst>
  <p:handoutMasterIdLst>
    <p:handoutMasterId r:id="rId43"/>
  </p:handoutMasterIdLst>
  <p:sldIdLst>
    <p:sldId id="256" r:id="rId4"/>
    <p:sldId id="292" r:id="rId5"/>
    <p:sldId id="262" r:id="rId6"/>
    <p:sldId id="268" r:id="rId7"/>
    <p:sldId id="296" r:id="rId8"/>
    <p:sldId id="298" r:id="rId9"/>
    <p:sldId id="299" r:id="rId10"/>
    <p:sldId id="307" r:id="rId11"/>
    <p:sldId id="322" r:id="rId12"/>
    <p:sldId id="333" r:id="rId13"/>
    <p:sldId id="310" r:id="rId14"/>
    <p:sldId id="309" r:id="rId15"/>
    <p:sldId id="312" r:id="rId16"/>
    <p:sldId id="369" r:id="rId17"/>
    <p:sldId id="313" r:id="rId18"/>
    <p:sldId id="316" r:id="rId19"/>
    <p:sldId id="361" r:id="rId20"/>
    <p:sldId id="362" r:id="rId21"/>
    <p:sldId id="363" r:id="rId22"/>
    <p:sldId id="340" r:id="rId23"/>
    <p:sldId id="341" r:id="rId24"/>
    <p:sldId id="334" r:id="rId25"/>
    <p:sldId id="356" r:id="rId26"/>
    <p:sldId id="342" r:id="rId27"/>
    <p:sldId id="343" r:id="rId28"/>
    <p:sldId id="367" r:id="rId29"/>
    <p:sldId id="349" r:id="rId30"/>
    <p:sldId id="346" r:id="rId31"/>
    <p:sldId id="347" r:id="rId32"/>
    <p:sldId id="348" r:id="rId33"/>
    <p:sldId id="368" r:id="rId34"/>
    <p:sldId id="364" r:id="rId35"/>
    <p:sldId id="263" r:id="rId36"/>
    <p:sldId id="365" r:id="rId37"/>
    <p:sldId id="267" r:id="rId38"/>
    <p:sldId id="370" r:id="rId39"/>
    <p:sldId id="371" r:id="rId40"/>
    <p:sldId id="366" r:id="rId4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9AA4C"/>
    <a:srgbClr val="FFFFFF"/>
    <a:srgbClr val="EC771B"/>
    <a:srgbClr val="2A8663"/>
    <a:srgbClr val="FE51C2"/>
    <a:srgbClr val="D33530"/>
    <a:srgbClr val="FF62BC"/>
    <a:srgbClr val="FFF500"/>
    <a:srgbClr val="E663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94648"/>
  </p:normalViewPr>
  <p:slideViewPr>
    <p:cSldViewPr>
      <p:cViewPr varScale="1">
        <p:scale>
          <a:sx n="85" d="100"/>
          <a:sy n="85" d="100"/>
        </p:scale>
        <p:origin x="936" y="48"/>
      </p:cViewPr>
      <p:guideLst>
        <p:guide orient="horz" pos="1620"/>
        <p:guide pos="2880"/>
      </p:guideLst>
    </p:cSldViewPr>
  </p:slideViewPr>
  <p:notesTextViewPr>
    <p:cViewPr>
      <p:scale>
        <a:sx n="1" d="1"/>
        <a:sy n="1" d="1"/>
      </p:scale>
      <p:origin x="0" y="0"/>
    </p:cViewPr>
  </p:notesTextViewPr>
  <p:notesViewPr>
    <p:cSldViewPr showGuides="1">
      <p:cViewPr varScale="1">
        <p:scale>
          <a:sx n="51" d="100"/>
          <a:sy n="51" d="100"/>
        </p:scale>
        <p:origin x="2692"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AC5B2B-31A4-4267-9889-BF59DBBBA7CA}" type="datetimeFigureOut">
              <a:rPr lang="ko-KR" altLang="en-US" smtClean="0"/>
              <a:t>2018-08-17</a:t>
            </a:fld>
            <a:endParaRPr lang="ko-KR"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1764248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3F717D-5B63-48E7-8E90-E9529790C826}" type="datetimeFigureOut">
              <a:rPr lang="ko-KR" altLang="en-US" smtClean="0"/>
              <a:t>2018-08-17</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3784A3-40D8-48F6-BE9C-B857E15F681B}" type="slidenum">
              <a:rPr lang="ko-KR" altLang="en-US" smtClean="0"/>
              <a:t>‹#›</a:t>
            </a:fld>
            <a:endParaRPr lang="ko-KR" altLang="en-US"/>
          </a:p>
        </p:txBody>
      </p:sp>
    </p:spTree>
    <p:extLst>
      <p:ext uri="{BB962C8B-B14F-4D97-AF65-F5344CB8AC3E}">
        <p14:creationId xmlns:p14="http://schemas.microsoft.com/office/powerpoint/2010/main" val="363486940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pic>
        <p:nvPicPr>
          <p:cNvPr id="1026" name="Picture 2" descr="E:\002-KIMS BUSINESS\007-02-Fullslidesppt-Contents\20161206\02-\color-penci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955036"/>
            <a:ext cx="9144000" cy="2188464"/>
          </a:xfrm>
          <a:prstGeom prst="rect">
            <a:avLst/>
          </a:prstGeom>
          <a:solidFill>
            <a:schemeClr val="bg1"/>
          </a:solidFill>
          <a:extLst/>
        </p:spPr>
      </p:pic>
      <p:sp>
        <p:nvSpPr>
          <p:cNvPr id="10" name="Text Placeholder 9"/>
          <p:cNvSpPr>
            <a:spLocks noGrp="1"/>
          </p:cNvSpPr>
          <p:nvPr>
            <p:ph type="body" sz="quarter" idx="10" hasCustomPrompt="1"/>
          </p:nvPr>
        </p:nvSpPr>
        <p:spPr>
          <a:xfrm>
            <a:off x="0" y="815724"/>
            <a:ext cx="9144000" cy="586964"/>
          </a:xfrm>
          <a:prstGeom prst="rect">
            <a:avLst/>
          </a:prstGeom>
        </p:spPr>
        <p:txBody>
          <a:bodyPr anchor="ctr"/>
          <a:lstStyle>
            <a:lvl1pPr marL="0" indent="0" algn="ctr">
              <a:lnSpc>
                <a:spcPct val="100000"/>
              </a:lnSpc>
              <a:buNone/>
              <a:defRPr sz="3600" b="1" baseline="0">
                <a:solidFill>
                  <a:schemeClr val="accent3"/>
                </a:solidFill>
                <a:latin typeface="+mj-lt"/>
                <a:cs typeface="Arial" pitchFamily="34" charset="0"/>
              </a:defRPr>
            </a:lvl1pPr>
          </a:lstStyle>
          <a:p>
            <a:pPr lvl="0"/>
            <a:r>
              <a:rPr lang="en-US" altLang="ko-KR" dirty="0"/>
              <a:t>Your Presentation Name Here</a:t>
            </a:r>
          </a:p>
        </p:txBody>
      </p:sp>
      <p:sp>
        <p:nvSpPr>
          <p:cNvPr id="11" name="Text Placeholder 9"/>
          <p:cNvSpPr>
            <a:spLocks noGrp="1"/>
          </p:cNvSpPr>
          <p:nvPr>
            <p:ph type="body" sz="quarter" idx="11" hasCustomPrompt="1"/>
          </p:nvPr>
        </p:nvSpPr>
        <p:spPr>
          <a:xfrm>
            <a:off x="-148" y="1402688"/>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p:cNvSpPr/>
          <p:nvPr userDrawn="1"/>
        </p:nvSpPr>
        <p:spPr>
          <a:xfrm>
            <a:off x="395536" y="159482"/>
            <a:ext cx="8352928" cy="482453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2588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80195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896935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1043608" y="1258740"/>
            <a:ext cx="1800000" cy="23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3635896" y="1258740"/>
            <a:ext cx="1800000" cy="23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3" hasCustomPrompt="1"/>
          </p:nvPr>
        </p:nvSpPr>
        <p:spPr>
          <a:xfrm>
            <a:off x="6300192" y="1258740"/>
            <a:ext cx="1800000" cy="23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1043608" y="3723878"/>
            <a:ext cx="1800000" cy="9516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3635896" y="3723878"/>
            <a:ext cx="1800000" cy="9516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userDrawn="1"/>
        </p:nvSpPr>
        <p:spPr>
          <a:xfrm>
            <a:off x="6300192" y="3723878"/>
            <a:ext cx="1800000" cy="951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15967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9" name="Picture Placeholder 2"/>
          <p:cNvSpPr>
            <a:spLocks noGrp="1"/>
          </p:cNvSpPr>
          <p:nvPr>
            <p:ph type="pic" idx="1" hasCustomPrompt="1"/>
          </p:nvPr>
        </p:nvSpPr>
        <p:spPr>
          <a:xfrm>
            <a:off x="3642106" y="1274642"/>
            <a:ext cx="1987177"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2" hasCustomPrompt="1"/>
          </p:nvPr>
        </p:nvSpPr>
        <p:spPr>
          <a:xfrm>
            <a:off x="5628812" y="1274642"/>
            <a:ext cx="1757238"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385770" y="1274642"/>
            <a:ext cx="1757238"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p:cNvSpPr>
            <a:spLocks noGrp="1"/>
          </p:cNvSpPr>
          <p:nvPr>
            <p:ph type="pic" idx="14" hasCustomPrompt="1"/>
          </p:nvPr>
        </p:nvSpPr>
        <p:spPr>
          <a:xfrm>
            <a:off x="3638459" y="2964646"/>
            <a:ext cx="1987177"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5" hasCustomPrompt="1"/>
          </p:nvPr>
        </p:nvSpPr>
        <p:spPr>
          <a:xfrm>
            <a:off x="5625165" y="2964646"/>
            <a:ext cx="1757238"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6" hasCustomPrompt="1"/>
          </p:nvPr>
        </p:nvSpPr>
        <p:spPr>
          <a:xfrm>
            <a:off x="7382123" y="2964646"/>
            <a:ext cx="1757238"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1" y="1272646"/>
            <a:ext cx="3644522" cy="3384000"/>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11906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latin typeface="+mn-lt"/>
                <a:cs typeface="Arial" pitchFamily="34" charset="0"/>
              </a:defRPr>
            </a:lvl1pPr>
          </a:lstStyle>
          <a:p>
            <a:pPr lvl="0"/>
            <a:r>
              <a:rPr lang="en-US" altLang="ko-KR" dirty="0"/>
              <a:t>Insert the title of your subtitle Here</a:t>
            </a:r>
          </a:p>
        </p:txBody>
      </p:sp>
      <p:sp>
        <p:nvSpPr>
          <p:cNvPr id="12" name="Picture Placeholder 2"/>
          <p:cNvSpPr>
            <a:spLocks noGrp="1"/>
          </p:cNvSpPr>
          <p:nvPr>
            <p:ph type="pic" idx="1" hasCustomPrompt="1"/>
          </p:nvPr>
        </p:nvSpPr>
        <p:spPr>
          <a:xfrm>
            <a:off x="4932039" y="1239550"/>
            <a:ext cx="3743959" cy="343595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02549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Basic Layou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p:cNvSpPr/>
          <p:nvPr userDrawn="1"/>
        </p:nvSpPr>
        <p:spPr>
          <a:xfrm>
            <a:off x="0" y="0"/>
            <a:ext cx="9144000" cy="9875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51470"/>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27534"/>
            <a:ext cx="9144000" cy="288032"/>
          </a:xfrm>
          <a:prstGeom prst="rect">
            <a:avLst/>
          </a:prstGeom>
        </p:spPr>
        <p:txBody>
          <a:bodyPr anchor="ctr"/>
          <a:lstStyle>
            <a:lvl1pPr marL="0" indent="0" algn="ctr">
              <a:buNone/>
              <a:defRPr sz="1400" b="0" baseline="0">
                <a:solidFill>
                  <a:schemeClr val="tx1">
                    <a:lumMod val="75000"/>
                    <a:lumOff val="25000"/>
                  </a:schemeClr>
                </a:solidFill>
                <a:latin typeface="Arial" pitchFamily="34" charset="0"/>
                <a:cs typeface="Arial" pitchFamily="34" charset="0"/>
              </a:defRPr>
            </a:lvl1pPr>
          </a:lstStyle>
          <a:p>
            <a:pPr lvl="0"/>
            <a:r>
              <a:rPr lang="en-US" altLang="ko-KR" dirty="0"/>
              <a:t>Insert the title of your subtitle Here</a:t>
            </a:r>
          </a:p>
        </p:txBody>
      </p:sp>
      <p:sp>
        <p:nvSpPr>
          <p:cNvPr id="6" name="Rectangle 5"/>
          <p:cNvSpPr/>
          <p:nvPr userDrawn="1"/>
        </p:nvSpPr>
        <p:spPr>
          <a:xfrm>
            <a:off x="0" y="2787774"/>
            <a:ext cx="9144000" cy="18516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47200" y="1239550"/>
            <a:ext cx="4170638" cy="2285250"/>
          </a:xfrm>
          <a:prstGeom prst="rect">
            <a:avLst/>
          </a:prstGeom>
        </p:spPr>
      </p:pic>
      <p:sp>
        <p:nvSpPr>
          <p:cNvPr id="12" name="Picture Placeholder 2"/>
          <p:cNvSpPr>
            <a:spLocks noGrp="1"/>
          </p:cNvSpPr>
          <p:nvPr>
            <p:ph type="pic" idx="1" hasCustomPrompt="1"/>
          </p:nvPr>
        </p:nvSpPr>
        <p:spPr>
          <a:xfrm>
            <a:off x="3054196" y="1347614"/>
            <a:ext cx="2767817"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59538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strike="noStrike" baseline="0">
                <a:latin typeface="+mn-lt"/>
                <a:ea typeface="+mj-ea"/>
                <a:cs typeface="Arial" pitchFamily="34" charset="0"/>
              </a:defRPr>
            </a:lvl1pPr>
          </a:lstStyle>
          <a:p>
            <a:pPr lvl="0"/>
            <a:r>
              <a:rPr lang="en-US" altLang="ko-KR" dirty="0"/>
              <a:t>Insert the title of your subtitle Here</a:t>
            </a:r>
          </a:p>
        </p:txBody>
      </p:sp>
      <p:pic>
        <p:nvPicPr>
          <p:cNvPr id="4099" name="Picture 3" descr="D:\Fullppt\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6943" y="2427734"/>
            <a:ext cx="2170113" cy="2163763"/>
          </a:xfrm>
          <a:prstGeom prst="rect">
            <a:avLst/>
          </a:prstGeom>
          <a:noFill/>
          <a:extLst>
            <a:ext uri="{909E8E84-426E-40DD-AFC4-6F175D3DCCD1}">
              <a14:hiddenFill xmlns:a14="http://schemas.microsoft.com/office/drawing/2010/main">
                <a:solidFill>
                  <a:srgbClr val="FFFFFF"/>
                </a:solidFill>
              </a14:hiddenFill>
            </a:ext>
          </a:extLst>
        </p:spPr>
      </p:pic>
      <p:sp>
        <p:nvSpPr>
          <p:cNvPr id="12" name="Picture Placeholder 2"/>
          <p:cNvSpPr>
            <a:spLocks noGrp="1"/>
          </p:cNvSpPr>
          <p:nvPr>
            <p:ph type="pic" idx="1" hasCustomPrompt="1"/>
          </p:nvPr>
        </p:nvSpPr>
        <p:spPr>
          <a:xfrm>
            <a:off x="3592765" y="2525682"/>
            <a:ext cx="1969901" cy="1342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13" name="Picture 2" descr="E:\002-KIMS BUSINESS\007-02-Fullslidesppt-Contents\20161206\02-\color-pencil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613979"/>
            <a:ext cx="9144000" cy="53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79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58804" y="469664"/>
            <a:ext cx="4085196" cy="1309998"/>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5058804" y="1779662"/>
            <a:ext cx="408519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9" name="Picture Placeholder 2"/>
          <p:cNvSpPr>
            <a:spLocks noGrp="1"/>
          </p:cNvSpPr>
          <p:nvPr>
            <p:ph type="pic" idx="1" hasCustomPrompt="1"/>
          </p:nvPr>
        </p:nvSpPr>
        <p:spPr>
          <a:xfrm>
            <a:off x="1" y="0"/>
            <a:ext cx="2843808"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843808" y="0"/>
            <a:ext cx="174699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9988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5058804" y="1909824"/>
            <a:ext cx="4085196" cy="1309998"/>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3" name="Picture Placeholder 2"/>
          <p:cNvSpPr>
            <a:spLocks noGrp="1"/>
          </p:cNvSpPr>
          <p:nvPr>
            <p:ph type="pic" idx="1" hasCustomPrompt="1"/>
          </p:nvPr>
        </p:nvSpPr>
        <p:spPr>
          <a:xfrm>
            <a:off x="0" y="0"/>
            <a:ext cx="4499992" cy="253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0" y="2605500"/>
            <a:ext cx="4499992" cy="253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698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2"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01826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2689176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gradFill>
          <a:gsLst>
            <a:gs pos="0">
              <a:schemeClr val="accent1">
                <a:lumMod val="5000"/>
                <a:lumOff val="95000"/>
              </a:schemeClr>
            </a:gs>
            <a:gs pos="42000">
              <a:srgbClr val="EC771B"/>
            </a:gs>
            <a:gs pos="73000">
              <a:srgbClr val="EC771B"/>
            </a:gs>
            <a:gs pos="100000">
              <a:schemeClr val="accent6">
                <a:lumMod val="20000"/>
                <a:lumOff val="80000"/>
              </a:schemeClr>
            </a:gs>
          </a:gsLst>
          <a:lin ang="5400000" scaled="1"/>
        </a:gradFill>
        <a:effectLst/>
      </p:bgPr>
    </p:bg>
    <p:spTree>
      <p:nvGrpSpPr>
        <p:cNvPr id="1" name=""/>
        <p:cNvGrpSpPr/>
        <p:nvPr/>
      </p:nvGrpSpPr>
      <p:grpSpPr>
        <a:xfrm>
          <a:off x="0" y="0"/>
          <a:ext cx="0" cy="0"/>
          <a:chOff x="0" y="0"/>
          <a:chExt cx="0" cy="0"/>
        </a:xfrm>
      </p:grpSpPr>
      <p:pic>
        <p:nvPicPr>
          <p:cNvPr id="3076" name="Picture 4" descr="C:\Users\WIN7\Downloads\color-1305606_192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2350" b="7734"/>
          <a:stretch/>
        </p:blipFill>
        <p:spPr bwMode="auto">
          <a:xfrm>
            <a:off x="0" y="0"/>
            <a:ext cx="9144000" cy="3340100"/>
          </a:xfrm>
          <a:prstGeom prst="rect">
            <a:avLst/>
          </a:prstGeom>
          <a:solidFill>
            <a:srgbClr val="FE51C2"/>
          </a:solidFill>
          <a:extLst/>
        </p:spPr>
      </p:pic>
      <p:sp>
        <p:nvSpPr>
          <p:cNvPr id="10" name="Text Placeholder 9"/>
          <p:cNvSpPr>
            <a:spLocks noGrp="1"/>
          </p:cNvSpPr>
          <p:nvPr>
            <p:ph type="body" sz="quarter" idx="10" hasCustomPrompt="1"/>
          </p:nvPr>
        </p:nvSpPr>
        <p:spPr>
          <a:xfrm>
            <a:off x="0" y="3794744"/>
            <a:ext cx="9144000" cy="576063"/>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370808"/>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rgbClr val="EC771B"/>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139702"/>
            <a:ext cx="45720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15766"/>
            <a:ext cx="45720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101" name="Picture 5" descr="E:\002-KIMS BUSINESS\007-02-Fullslidesppt-Contents\20161206\02-\pencil-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67" y="0"/>
            <a:ext cx="2678021" cy="5143500"/>
          </a:xfrm>
          <a:prstGeom prst="rect">
            <a:avLst/>
          </a:prstGeom>
          <a:solidFill>
            <a:srgbClr val="EC771B"/>
          </a:solidFill>
          <a:extLst/>
        </p:spPr>
      </p:pic>
    </p:spTree>
    <p:extLst>
      <p:ext uri="{BB962C8B-B14F-4D97-AF65-F5344CB8AC3E}">
        <p14:creationId xmlns:p14="http://schemas.microsoft.com/office/powerpoint/2010/main" val="3965650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End Slide Layout">
    <p:bg>
      <p:bgPr>
        <a:gradFill>
          <a:gsLst>
            <a:gs pos="0">
              <a:schemeClr val="accent1">
                <a:lumMod val="5000"/>
                <a:lumOff val="95000"/>
              </a:schemeClr>
            </a:gs>
            <a:gs pos="42000">
              <a:srgbClr val="EC771B"/>
            </a:gs>
            <a:gs pos="73000">
              <a:srgbClr val="EC771B"/>
            </a:gs>
            <a:gs pos="100000">
              <a:schemeClr val="accent6">
                <a:lumMod val="20000"/>
                <a:lumOff val="80000"/>
              </a:schemeClr>
            </a:gs>
          </a:gsLst>
          <a:lin ang="5400000" scaled="1"/>
        </a:gradFill>
        <a:effectLst/>
      </p:bgPr>
    </p:bg>
    <p:spTree>
      <p:nvGrpSpPr>
        <p:cNvPr id="1" name=""/>
        <p:cNvGrpSpPr/>
        <p:nvPr/>
      </p:nvGrpSpPr>
      <p:grpSpPr>
        <a:xfrm>
          <a:off x="0" y="0"/>
          <a:ext cx="0" cy="0"/>
          <a:chOff x="0" y="0"/>
          <a:chExt cx="0" cy="0"/>
        </a:xfrm>
      </p:grpSpPr>
      <p:pic>
        <p:nvPicPr>
          <p:cNvPr id="3076" name="Picture 4" descr="C:\Users\WIN7\Downloads\color-1305606_192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2350" b="7734"/>
          <a:stretch/>
        </p:blipFill>
        <p:spPr bwMode="auto">
          <a:xfrm>
            <a:off x="0" y="0"/>
            <a:ext cx="9144000" cy="3340100"/>
          </a:xfrm>
          <a:prstGeom prst="rect">
            <a:avLst/>
          </a:prstGeom>
          <a:solidFill>
            <a:srgbClr val="FE51C2"/>
          </a:solidFill>
          <a:extLst/>
        </p:spPr>
      </p:pic>
      <p:sp>
        <p:nvSpPr>
          <p:cNvPr id="10" name="Text Placeholder 9"/>
          <p:cNvSpPr>
            <a:spLocks noGrp="1"/>
          </p:cNvSpPr>
          <p:nvPr>
            <p:ph type="body" sz="quarter" idx="10" hasCustomPrompt="1"/>
          </p:nvPr>
        </p:nvSpPr>
        <p:spPr>
          <a:xfrm>
            <a:off x="0" y="3794744"/>
            <a:ext cx="9144000" cy="576063"/>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370808"/>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321606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rgbClr val="EC771B"/>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139702"/>
            <a:ext cx="45720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15766"/>
            <a:ext cx="45720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101" name="Picture 5" descr="E:\002-KIMS BUSINESS\007-02-Fullslidesppt-Contents\20161206\02-\pencil-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67" y="0"/>
            <a:ext cx="2678021" cy="5143500"/>
          </a:xfrm>
          <a:prstGeom prst="rect">
            <a:avLst/>
          </a:prstGeom>
          <a:solidFill>
            <a:srgbClr val="EC771B"/>
          </a:solidFill>
          <a:extLst/>
        </p:spPr>
      </p:pic>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rgbClr val="EC771B"/>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139702"/>
            <a:ext cx="45720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15766"/>
            <a:ext cx="45720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101" name="Picture 5" descr="E:\002-KIMS BUSINESS\007-02-Fullslidesppt-Contents\20161206\02-\pencil-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67" y="0"/>
            <a:ext cx="2678021" cy="5143500"/>
          </a:xfrm>
          <a:prstGeom prst="rect">
            <a:avLst/>
          </a:prstGeom>
          <a:solidFill>
            <a:srgbClr val="EC771B"/>
          </a:solidFill>
          <a:extLst/>
        </p:spPr>
      </p:pic>
    </p:spTree>
    <p:extLst>
      <p:ext uri="{BB962C8B-B14F-4D97-AF65-F5344CB8AC3E}">
        <p14:creationId xmlns:p14="http://schemas.microsoft.com/office/powerpoint/2010/main" val="193271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pic>
        <p:nvPicPr>
          <p:cNvPr id="2051" name="Picture 3" descr="E:\002-KIMS BUSINESS\007-02-Fullslidesppt-Contents\20161206\02-\blue-pencil.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 y="2859782"/>
            <a:ext cx="3867829" cy="2283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9"/>
          <p:cNvSpPr>
            <a:spLocks noGrp="1"/>
          </p:cNvSpPr>
          <p:nvPr>
            <p:ph type="body" sz="quarter" idx="10" hasCustomPrompt="1"/>
          </p:nvPr>
        </p:nvSpPr>
        <p:spPr>
          <a:xfrm>
            <a:off x="683568" y="483518"/>
            <a:ext cx="2592288" cy="1224136"/>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5" name="Text Placeholder 9"/>
          <p:cNvSpPr>
            <a:spLocks noGrp="1"/>
          </p:cNvSpPr>
          <p:nvPr>
            <p:ph type="body" sz="quarter" idx="11" hasCustomPrompt="1"/>
          </p:nvPr>
        </p:nvSpPr>
        <p:spPr>
          <a:xfrm>
            <a:off x="683568" y="1707654"/>
            <a:ext cx="2592288" cy="576064"/>
          </a:xfrm>
          <a:prstGeom prst="rect">
            <a:avLst/>
          </a:prstGeom>
        </p:spPr>
        <p:txBody>
          <a:bodyPr anchor="ctr"/>
          <a:lstStyle>
            <a:lvl1pPr marL="0" indent="0" algn="l">
              <a:buNone/>
              <a:defRPr sz="1400" b="0" baseline="0">
                <a:solidFill>
                  <a:schemeClr val="tx1">
                    <a:lumMod val="75000"/>
                    <a:lumOff val="25000"/>
                  </a:schemeClr>
                </a:solidFill>
                <a:latin typeface="Arial" pitchFamily="34" charset="0"/>
                <a:cs typeface="Arial" pitchFamily="34" charset="0"/>
              </a:defRPr>
            </a:lvl1pPr>
          </a:lstStyle>
          <a:p>
            <a:pPr lvl="0"/>
            <a:r>
              <a:rPr lang="en-US" altLang="ko-KR" dirty="0"/>
              <a:t>Insert the title </a:t>
            </a:r>
          </a:p>
          <a:p>
            <a:pPr lvl="0"/>
            <a:r>
              <a:rPr lang="en-US" altLang="ko-KR" dirty="0"/>
              <a:t>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06\02-\color-pencil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613979"/>
            <a:ext cx="9144000" cy="53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45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5" name="Freeform 4"/>
          <p:cNvSpPr/>
          <p:nvPr userDrawn="1"/>
        </p:nvSpPr>
        <p:spPr>
          <a:xfrm>
            <a:off x="3816606" y="2514208"/>
            <a:ext cx="1296145" cy="2648247"/>
          </a:xfrm>
          <a:custGeom>
            <a:avLst/>
            <a:gdLst>
              <a:gd name="connsiteX0" fmla="*/ 1847850 w 3571875"/>
              <a:gd name="connsiteY0" fmla="*/ 6791325 h 6791325"/>
              <a:gd name="connsiteX1" fmla="*/ 3571875 w 3571875"/>
              <a:gd name="connsiteY1" fmla="*/ 6781800 h 6791325"/>
              <a:gd name="connsiteX2" fmla="*/ 2514600 w 3571875"/>
              <a:gd name="connsiteY2" fmla="*/ 3819525 h 6791325"/>
              <a:gd name="connsiteX3" fmla="*/ 2390775 w 3571875"/>
              <a:gd name="connsiteY3" fmla="*/ 3267075 h 6791325"/>
              <a:gd name="connsiteX4" fmla="*/ 2752725 w 3571875"/>
              <a:gd name="connsiteY4" fmla="*/ 2162175 h 6791325"/>
              <a:gd name="connsiteX5" fmla="*/ 3390900 w 3571875"/>
              <a:gd name="connsiteY5" fmla="*/ 1247775 h 6791325"/>
              <a:gd name="connsiteX6" fmla="*/ 3209925 w 3571875"/>
              <a:gd name="connsiteY6" fmla="*/ 1133475 h 6791325"/>
              <a:gd name="connsiteX7" fmla="*/ 2543175 w 3571875"/>
              <a:gd name="connsiteY7" fmla="*/ 1857375 h 6791325"/>
              <a:gd name="connsiteX8" fmla="*/ 2371725 w 3571875"/>
              <a:gd name="connsiteY8" fmla="*/ 1752600 h 6791325"/>
              <a:gd name="connsiteX9" fmla="*/ 2771775 w 3571875"/>
              <a:gd name="connsiteY9" fmla="*/ 390525 h 6791325"/>
              <a:gd name="connsiteX10" fmla="*/ 2486025 w 3571875"/>
              <a:gd name="connsiteY10" fmla="*/ 295275 h 6791325"/>
              <a:gd name="connsiteX11" fmla="*/ 2124075 w 3571875"/>
              <a:gd name="connsiteY11" fmla="*/ 1609725 h 6791325"/>
              <a:gd name="connsiteX12" fmla="*/ 1971675 w 3571875"/>
              <a:gd name="connsiteY12" fmla="*/ 1495425 h 6791325"/>
              <a:gd name="connsiteX13" fmla="*/ 1990725 w 3571875"/>
              <a:gd name="connsiteY13" fmla="*/ 0 h 6791325"/>
              <a:gd name="connsiteX14" fmla="*/ 1790700 w 3571875"/>
              <a:gd name="connsiteY14" fmla="*/ 66675 h 6791325"/>
              <a:gd name="connsiteX15" fmla="*/ 1724025 w 3571875"/>
              <a:gd name="connsiteY15" fmla="*/ 1514475 h 6791325"/>
              <a:gd name="connsiteX16" fmla="*/ 1524000 w 3571875"/>
              <a:gd name="connsiteY16" fmla="*/ 1504950 h 6791325"/>
              <a:gd name="connsiteX17" fmla="*/ 1352550 w 3571875"/>
              <a:gd name="connsiteY17" fmla="*/ 123825 h 6791325"/>
              <a:gd name="connsiteX18" fmla="*/ 1171575 w 3571875"/>
              <a:gd name="connsiteY18" fmla="*/ 123825 h 6791325"/>
              <a:gd name="connsiteX19" fmla="*/ 1219200 w 3571875"/>
              <a:gd name="connsiteY19" fmla="*/ 1638300 h 6791325"/>
              <a:gd name="connsiteX20" fmla="*/ 1057275 w 3571875"/>
              <a:gd name="connsiteY20" fmla="*/ 2190750 h 6791325"/>
              <a:gd name="connsiteX21" fmla="*/ 800100 w 3571875"/>
              <a:gd name="connsiteY21" fmla="*/ 2247900 h 6791325"/>
              <a:gd name="connsiteX22" fmla="*/ 85725 w 3571875"/>
              <a:gd name="connsiteY22" fmla="*/ 1733550 h 6791325"/>
              <a:gd name="connsiteX23" fmla="*/ 0 w 3571875"/>
              <a:gd name="connsiteY23" fmla="*/ 2038350 h 6791325"/>
              <a:gd name="connsiteX24" fmla="*/ 609600 w 3571875"/>
              <a:gd name="connsiteY24" fmla="*/ 2743200 h 6791325"/>
              <a:gd name="connsiteX25" fmla="*/ 1238250 w 3571875"/>
              <a:gd name="connsiteY25" fmla="*/ 3476625 h 6791325"/>
              <a:gd name="connsiteX26" fmla="*/ 1457325 w 3571875"/>
              <a:gd name="connsiteY26" fmla="*/ 4010025 h 6791325"/>
              <a:gd name="connsiteX27" fmla="*/ 1847850 w 3571875"/>
              <a:gd name="connsiteY27" fmla="*/ 6791325 h 6791325"/>
              <a:gd name="connsiteX0" fmla="*/ 1889034 w 3613059"/>
              <a:gd name="connsiteY0" fmla="*/ 6791325 h 6791325"/>
              <a:gd name="connsiteX1" fmla="*/ 3613059 w 3613059"/>
              <a:gd name="connsiteY1" fmla="*/ 6781800 h 6791325"/>
              <a:gd name="connsiteX2" fmla="*/ 2555784 w 3613059"/>
              <a:gd name="connsiteY2" fmla="*/ 3819525 h 6791325"/>
              <a:gd name="connsiteX3" fmla="*/ 2431959 w 3613059"/>
              <a:gd name="connsiteY3" fmla="*/ 3267075 h 6791325"/>
              <a:gd name="connsiteX4" fmla="*/ 2793909 w 3613059"/>
              <a:gd name="connsiteY4" fmla="*/ 2162175 h 6791325"/>
              <a:gd name="connsiteX5" fmla="*/ 3432084 w 3613059"/>
              <a:gd name="connsiteY5" fmla="*/ 1247775 h 6791325"/>
              <a:gd name="connsiteX6" fmla="*/ 3251109 w 3613059"/>
              <a:gd name="connsiteY6" fmla="*/ 1133475 h 6791325"/>
              <a:gd name="connsiteX7" fmla="*/ 2584359 w 3613059"/>
              <a:gd name="connsiteY7" fmla="*/ 1857375 h 6791325"/>
              <a:gd name="connsiteX8" fmla="*/ 2412909 w 3613059"/>
              <a:gd name="connsiteY8" fmla="*/ 1752600 h 6791325"/>
              <a:gd name="connsiteX9" fmla="*/ 2812959 w 3613059"/>
              <a:gd name="connsiteY9" fmla="*/ 390525 h 6791325"/>
              <a:gd name="connsiteX10" fmla="*/ 2527209 w 3613059"/>
              <a:gd name="connsiteY10" fmla="*/ 295275 h 6791325"/>
              <a:gd name="connsiteX11" fmla="*/ 2165259 w 3613059"/>
              <a:gd name="connsiteY11" fmla="*/ 1609725 h 6791325"/>
              <a:gd name="connsiteX12" fmla="*/ 2012859 w 3613059"/>
              <a:gd name="connsiteY12" fmla="*/ 1495425 h 6791325"/>
              <a:gd name="connsiteX13" fmla="*/ 2031909 w 3613059"/>
              <a:gd name="connsiteY13" fmla="*/ 0 h 6791325"/>
              <a:gd name="connsiteX14" fmla="*/ 1831884 w 3613059"/>
              <a:gd name="connsiteY14" fmla="*/ 66675 h 6791325"/>
              <a:gd name="connsiteX15" fmla="*/ 1765209 w 3613059"/>
              <a:gd name="connsiteY15" fmla="*/ 1514475 h 6791325"/>
              <a:gd name="connsiteX16" fmla="*/ 1565184 w 3613059"/>
              <a:gd name="connsiteY16" fmla="*/ 1504950 h 6791325"/>
              <a:gd name="connsiteX17" fmla="*/ 1393734 w 3613059"/>
              <a:gd name="connsiteY17" fmla="*/ 123825 h 6791325"/>
              <a:gd name="connsiteX18" fmla="*/ 1212759 w 3613059"/>
              <a:gd name="connsiteY18" fmla="*/ 123825 h 6791325"/>
              <a:gd name="connsiteX19" fmla="*/ 1260384 w 3613059"/>
              <a:gd name="connsiteY19" fmla="*/ 1638300 h 6791325"/>
              <a:gd name="connsiteX20" fmla="*/ 1098459 w 3613059"/>
              <a:gd name="connsiteY20" fmla="*/ 2190750 h 6791325"/>
              <a:gd name="connsiteX21" fmla="*/ 841284 w 3613059"/>
              <a:gd name="connsiteY21" fmla="*/ 2247900 h 6791325"/>
              <a:gd name="connsiteX22" fmla="*/ 126909 w 3613059"/>
              <a:gd name="connsiteY22" fmla="*/ 1733550 h 6791325"/>
              <a:gd name="connsiteX23" fmla="*/ 41184 w 3613059"/>
              <a:gd name="connsiteY23" fmla="*/ 2038350 h 6791325"/>
              <a:gd name="connsiteX24" fmla="*/ 650784 w 3613059"/>
              <a:gd name="connsiteY24" fmla="*/ 2743200 h 6791325"/>
              <a:gd name="connsiteX25" fmla="*/ 1279434 w 3613059"/>
              <a:gd name="connsiteY25" fmla="*/ 3476625 h 6791325"/>
              <a:gd name="connsiteX26" fmla="*/ 1498509 w 3613059"/>
              <a:gd name="connsiteY26" fmla="*/ 4010025 h 6791325"/>
              <a:gd name="connsiteX27" fmla="*/ 1889034 w 3613059"/>
              <a:gd name="connsiteY27" fmla="*/ 6791325 h 6791325"/>
              <a:gd name="connsiteX0" fmla="*/ 1872461 w 3596486"/>
              <a:gd name="connsiteY0" fmla="*/ 6791325 h 6791325"/>
              <a:gd name="connsiteX1" fmla="*/ 3596486 w 3596486"/>
              <a:gd name="connsiteY1" fmla="*/ 6781800 h 6791325"/>
              <a:gd name="connsiteX2" fmla="*/ 2539211 w 3596486"/>
              <a:gd name="connsiteY2" fmla="*/ 3819525 h 6791325"/>
              <a:gd name="connsiteX3" fmla="*/ 2415386 w 3596486"/>
              <a:gd name="connsiteY3" fmla="*/ 3267075 h 6791325"/>
              <a:gd name="connsiteX4" fmla="*/ 2777336 w 3596486"/>
              <a:gd name="connsiteY4" fmla="*/ 2162175 h 6791325"/>
              <a:gd name="connsiteX5" fmla="*/ 3415511 w 3596486"/>
              <a:gd name="connsiteY5" fmla="*/ 1247775 h 6791325"/>
              <a:gd name="connsiteX6" fmla="*/ 3234536 w 3596486"/>
              <a:gd name="connsiteY6" fmla="*/ 1133475 h 6791325"/>
              <a:gd name="connsiteX7" fmla="*/ 2567786 w 3596486"/>
              <a:gd name="connsiteY7" fmla="*/ 1857375 h 6791325"/>
              <a:gd name="connsiteX8" fmla="*/ 2396336 w 3596486"/>
              <a:gd name="connsiteY8" fmla="*/ 1752600 h 6791325"/>
              <a:gd name="connsiteX9" fmla="*/ 2796386 w 3596486"/>
              <a:gd name="connsiteY9" fmla="*/ 390525 h 6791325"/>
              <a:gd name="connsiteX10" fmla="*/ 2510636 w 3596486"/>
              <a:gd name="connsiteY10" fmla="*/ 295275 h 6791325"/>
              <a:gd name="connsiteX11" fmla="*/ 2148686 w 3596486"/>
              <a:gd name="connsiteY11" fmla="*/ 1609725 h 6791325"/>
              <a:gd name="connsiteX12" fmla="*/ 1996286 w 3596486"/>
              <a:gd name="connsiteY12" fmla="*/ 1495425 h 6791325"/>
              <a:gd name="connsiteX13" fmla="*/ 2015336 w 3596486"/>
              <a:gd name="connsiteY13" fmla="*/ 0 h 6791325"/>
              <a:gd name="connsiteX14" fmla="*/ 1815311 w 3596486"/>
              <a:gd name="connsiteY14" fmla="*/ 66675 h 6791325"/>
              <a:gd name="connsiteX15" fmla="*/ 1748636 w 3596486"/>
              <a:gd name="connsiteY15" fmla="*/ 1514475 h 6791325"/>
              <a:gd name="connsiteX16" fmla="*/ 1548611 w 3596486"/>
              <a:gd name="connsiteY16" fmla="*/ 1504950 h 6791325"/>
              <a:gd name="connsiteX17" fmla="*/ 1377161 w 3596486"/>
              <a:gd name="connsiteY17" fmla="*/ 123825 h 6791325"/>
              <a:gd name="connsiteX18" fmla="*/ 1196186 w 3596486"/>
              <a:gd name="connsiteY18" fmla="*/ 123825 h 6791325"/>
              <a:gd name="connsiteX19" fmla="*/ 1243811 w 3596486"/>
              <a:gd name="connsiteY19" fmla="*/ 1638300 h 6791325"/>
              <a:gd name="connsiteX20" fmla="*/ 1081886 w 3596486"/>
              <a:gd name="connsiteY20" fmla="*/ 2190750 h 6791325"/>
              <a:gd name="connsiteX21" fmla="*/ 824711 w 3596486"/>
              <a:gd name="connsiteY21" fmla="*/ 2247900 h 6791325"/>
              <a:gd name="connsiteX22" fmla="*/ 110336 w 3596486"/>
              <a:gd name="connsiteY22" fmla="*/ 1733550 h 6791325"/>
              <a:gd name="connsiteX23" fmla="*/ 76998 w 3596486"/>
              <a:gd name="connsiteY23" fmla="*/ 2038350 h 6791325"/>
              <a:gd name="connsiteX24" fmla="*/ 634211 w 3596486"/>
              <a:gd name="connsiteY24" fmla="*/ 2743200 h 6791325"/>
              <a:gd name="connsiteX25" fmla="*/ 1262861 w 3596486"/>
              <a:gd name="connsiteY25" fmla="*/ 3476625 h 6791325"/>
              <a:gd name="connsiteX26" fmla="*/ 1481936 w 3596486"/>
              <a:gd name="connsiteY26" fmla="*/ 4010025 h 6791325"/>
              <a:gd name="connsiteX27" fmla="*/ 1872461 w 3596486"/>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2170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2170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874084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874084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902659 w 3693484"/>
              <a:gd name="connsiteY20" fmla="*/ 2247900 h 6791325"/>
              <a:gd name="connsiteX21" fmla="*/ 207334 w 3693484"/>
              <a:gd name="connsiteY21" fmla="*/ 1733550 h 6791325"/>
              <a:gd name="connsiteX22" fmla="*/ 173996 w 3693484"/>
              <a:gd name="connsiteY22" fmla="*/ 2038350 h 6791325"/>
              <a:gd name="connsiteX23" fmla="*/ 731209 w 3693484"/>
              <a:gd name="connsiteY23" fmla="*/ 2743200 h 6791325"/>
              <a:gd name="connsiteX24" fmla="*/ 1359859 w 3693484"/>
              <a:gd name="connsiteY24" fmla="*/ 3476625 h 6791325"/>
              <a:gd name="connsiteX25" fmla="*/ 1578934 w 3693484"/>
              <a:gd name="connsiteY25" fmla="*/ 4010025 h 6791325"/>
              <a:gd name="connsiteX26" fmla="*/ 1969459 w 3693484"/>
              <a:gd name="connsiteY26"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902659 w 3693484"/>
              <a:gd name="connsiteY20" fmla="*/ 2247900 h 6791325"/>
              <a:gd name="connsiteX21" fmla="*/ 207334 w 3693484"/>
              <a:gd name="connsiteY21" fmla="*/ 1733550 h 6791325"/>
              <a:gd name="connsiteX22" fmla="*/ 173996 w 3693484"/>
              <a:gd name="connsiteY22" fmla="*/ 2038350 h 6791325"/>
              <a:gd name="connsiteX23" fmla="*/ 731209 w 3693484"/>
              <a:gd name="connsiteY23" fmla="*/ 2743200 h 6791325"/>
              <a:gd name="connsiteX24" fmla="*/ 1359859 w 3693484"/>
              <a:gd name="connsiteY24" fmla="*/ 3476625 h 6791325"/>
              <a:gd name="connsiteX25" fmla="*/ 1578934 w 3693484"/>
              <a:gd name="connsiteY25" fmla="*/ 4010025 h 6791325"/>
              <a:gd name="connsiteX26" fmla="*/ 1969459 w 3693484"/>
              <a:gd name="connsiteY26"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902659 w 3693484"/>
              <a:gd name="connsiteY20" fmla="*/ 2247900 h 6791325"/>
              <a:gd name="connsiteX21" fmla="*/ 207334 w 3693484"/>
              <a:gd name="connsiteY21" fmla="*/ 1733550 h 6791325"/>
              <a:gd name="connsiteX22" fmla="*/ 173996 w 3693484"/>
              <a:gd name="connsiteY22" fmla="*/ 2038350 h 6791325"/>
              <a:gd name="connsiteX23" fmla="*/ 731209 w 3693484"/>
              <a:gd name="connsiteY23" fmla="*/ 2743200 h 6791325"/>
              <a:gd name="connsiteX24" fmla="*/ 1359859 w 3693484"/>
              <a:gd name="connsiteY24" fmla="*/ 3476625 h 6791325"/>
              <a:gd name="connsiteX25" fmla="*/ 1578934 w 3693484"/>
              <a:gd name="connsiteY25" fmla="*/ 4010025 h 6791325"/>
              <a:gd name="connsiteX26" fmla="*/ 1969459 w 3693484"/>
              <a:gd name="connsiteY26"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74133 w 3693484"/>
              <a:gd name="connsiteY20" fmla="*/ 19240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74133 w 3693484"/>
              <a:gd name="connsiteY20" fmla="*/ 19240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88459 w 3693484"/>
              <a:gd name="connsiteY17" fmla="*/ 400050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88459 w 3693484"/>
              <a:gd name="connsiteY17" fmla="*/ 4000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88459 w 3693484"/>
              <a:gd name="connsiteY17" fmla="*/ 4000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717047 w 3693484"/>
              <a:gd name="connsiteY16" fmla="*/ 1547812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717047 w 3693484"/>
              <a:gd name="connsiteY16" fmla="*/ 1547812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878971 w 3693484"/>
              <a:gd name="connsiteY14" fmla="*/ 109538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878971 w 3693484"/>
              <a:gd name="connsiteY14" fmla="*/ 109538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093284 w 3693484"/>
              <a:gd name="connsiteY12" fmla="*/ 1395413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093284 w 3693484"/>
              <a:gd name="connsiteY12" fmla="*/ 1395413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131384 w 3693484"/>
              <a:gd name="connsiteY12" fmla="*/ 1443038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131384 w 3693484"/>
              <a:gd name="connsiteY12" fmla="*/ 1443038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131384 w 3693484"/>
              <a:gd name="connsiteY12" fmla="*/ 1443038 h 6691313"/>
              <a:gd name="connsiteX13" fmla="*/ 2193297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814105 h 6814105"/>
              <a:gd name="connsiteX1" fmla="*/ 3693484 w 3693484"/>
              <a:gd name="connsiteY1" fmla="*/ 6804580 h 6814105"/>
              <a:gd name="connsiteX2" fmla="*/ 2636209 w 3693484"/>
              <a:gd name="connsiteY2" fmla="*/ 3842305 h 6814105"/>
              <a:gd name="connsiteX3" fmla="*/ 2512384 w 3693484"/>
              <a:gd name="connsiteY3" fmla="*/ 3289855 h 6814105"/>
              <a:gd name="connsiteX4" fmla="*/ 2874334 w 3693484"/>
              <a:gd name="connsiteY4" fmla="*/ 2184955 h 6814105"/>
              <a:gd name="connsiteX5" fmla="*/ 3512509 w 3693484"/>
              <a:gd name="connsiteY5" fmla="*/ 1270555 h 6814105"/>
              <a:gd name="connsiteX6" fmla="*/ 3331534 w 3693484"/>
              <a:gd name="connsiteY6" fmla="*/ 1156255 h 6814105"/>
              <a:gd name="connsiteX7" fmla="*/ 2664784 w 3693484"/>
              <a:gd name="connsiteY7" fmla="*/ 1880155 h 6814105"/>
              <a:gd name="connsiteX8" fmla="*/ 2493334 w 3693484"/>
              <a:gd name="connsiteY8" fmla="*/ 1775380 h 6814105"/>
              <a:gd name="connsiteX9" fmla="*/ 2893384 w 3693484"/>
              <a:gd name="connsiteY9" fmla="*/ 413305 h 6814105"/>
              <a:gd name="connsiteX10" fmla="*/ 2607634 w 3693484"/>
              <a:gd name="connsiteY10" fmla="*/ 318055 h 6814105"/>
              <a:gd name="connsiteX11" fmla="*/ 2245684 w 3693484"/>
              <a:gd name="connsiteY11" fmla="*/ 1632505 h 6814105"/>
              <a:gd name="connsiteX12" fmla="*/ 2131384 w 3693484"/>
              <a:gd name="connsiteY12" fmla="*/ 1565830 h 6814105"/>
              <a:gd name="connsiteX13" fmla="*/ 2193297 w 3693484"/>
              <a:gd name="connsiteY13" fmla="*/ 122792 h 6814105"/>
              <a:gd name="connsiteX14" fmla="*/ 1878971 w 3693484"/>
              <a:gd name="connsiteY14" fmla="*/ 132318 h 6814105"/>
              <a:gd name="connsiteX15" fmla="*/ 1798009 w 3693484"/>
              <a:gd name="connsiteY15" fmla="*/ 1522968 h 6814105"/>
              <a:gd name="connsiteX16" fmla="*/ 1674184 w 3693484"/>
              <a:gd name="connsiteY16" fmla="*/ 1527729 h 6814105"/>
              <a:gd name="connsiteX17" fmla="*/ 1593221 w 3693484"/>
              <a:gd name="connsiteY17" fmla="*/ 346630 h 6814105"/>
              <a:gd name="connsiteX18" fmla="*/ 1307472 w 3693484"/>
              <a:gd name="connsiteY18" fmla="*/ 337105 h 6814105"/>
              <a:gd name="connsiteX19" fmla="*/ 1312234 w 3693484"/>
              <a:gd name="connsiteY19" fmla="*/ 1603930 h 6814105"/>
              <a:gd name="connsiteX20" fmla="*/ 1259846 w 3693484"/>
              <a:gd name="connsiteY20" fmla="*/ 1994455 h 6814105"/>
              <a:gd name="connsiteX21" fmla="*/ 902659 w 3693484"/>
              <a:gd name="connsiteY21" fmla="*/ 2270680 h 6814105"/>
              <a:gd name="connsiteX22" fmla="*/ 207334 w 3693484"/>
              <a:gd name="connsiteY22" fmla="*/ 1756330 h 6814105"/>
              <a:gd name="connsiteX23" fmla="*/ 173996 w 3693484"/>
              <a:gd name="connsiteY23" fmla="*/ 2061130 h 6814105"/>
              <a:gd name="connsiteX24" fmla="*/ 731209 w 3693484"/>
              <a:gd name="connsiteY24" fmla="*/ 2765980 h 6814105"/>
              <a:gd name="connsiteX25" fmla="*/ 1359859 w 3693484"/>
              <a:gd name="connsiteY25" fmla="*/ 3499405 h 6814105"/>
              <a:gd name="connsiteX26" fmla="*/ 1578934 w 3693484"/>
              <a:gd name="connsiteY26" fmla="*/ 4032805 h 6814105"/>
              <a:gd name="connsiteX27" fmla="*/ 1969459 w 3693484"/>
              <a:gd name="connsiteY27" fmla="*/ 6814105 h 6814105"/>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45684 w 3693484"/>
              <a:gd name="connsiteY11" fmla="*/ 1663910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21922 w 3693484"/>
              <a:gd name="connsiteY10" fmla="*/ 401847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598109 w 3693484"/>
              <a:gd name="connsiteY7" fmla="*/ 1849647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925847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925847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64809 w 3693484"/>
              <a:gd name="connsiteY4" fmla="*/ 219731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83859 w 3693484"/>
              <a:gd name="connsiteY4" fmla="*/ 2092535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21959 w 3693484"/>
              <a:gd name="connsiteY4" fmla="*/ 2097298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02909 w 3693484"/>
              <a:gd name="connsiteY4" fmla="*/ 2092536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02909 w 3693484"/>
              <a:gd name="connsiteY4" fmla="*/ 2092536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02909 w 3693484"/>
              <a:gd name="connsiteY4" fmla="*/ 2092536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21684 w 3693484"/>
              <a:gd name="connsiteY25" fmla="*/ 278786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21684 w 3693484"/>
              <a:gd name="connsiteY25" fmla="*/ 278786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21684 w 3693484"/>
              <a:gd name="connsiteY25" fmla="*/ 278786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69309 w 3693484"/>
              <a:gd name="connsiteY25" fmla="*/ 2802147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69309 w 3693484"/>
              <a:gd name="connsiteY25" fmla="*/ 2802147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12247 w 3693484"/>
              <a:gd name="connsiteY26" fmla="*/ 3554623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12247 w 3693484"/>
              <a:gd name="connsiteY26" fmla="*/ 3554623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12247 w 3693484"/>
              <a:gd name="connsiteY26" fmla="*/ 3554623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40971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40971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40971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59934 w 3693484"/>
              <a:gd name="connsiteY0" fmla="*/ 6707398 h 6835985"/>
              <a:gd name="connsiteX1" fmla="*/ 3693484 w 3693484"/>
              <a:gd name="connsiteY1" fmla="*/ 6835985 h 6835985"/>
              <a:gd name="connsiteX2" fmla="*/ 2640971 w 3693484"/>
              <a:gd name="connsiteY2" fmla="*/ 3878472 h 6835985"/>
              <a:gd name="connsiteX3" fmla="*/ 2517146 w 3693484"/>
              <a:gd name="connsiteY3" fmla="*/ 3345073 h 6835985"/>
              <a:gd name="connsiteX4" fmla="*/ 2755270 w 3693484"/>
              <a:gd name="connsiteY4" fmla="*/ 2811673 h 6835985"/>
              <a:gd name="connsiteX5" fmla="*/ 2864809 w 3693484"/>
              <a:gd name="connsiteY5" fmla="*/ 2192548 h 6835985"/>
              <a:gd name="connsiteX6" fmla="*/ 3512509 w 3693484"/>
              <a:gd name="connsiteY6" fmla="*/ 1301960 h 6835985"/>
              <a:gd name="connsiteX7" fmla="*/ 3298197 w 3693484"/>
              <a:gd name="connsiteY7" fmla="*/ 1178135 h 6835985"/>
              <a:gd name="connsiteX8" fmla="*/ 2607634 w 3693484"/>
              <a:gd name="connsiteY8" fmla="*/ 1878222 h 6835985"/>
              <a:gd name="connsiteX9" fmla="*/ 2531434 w 3693484"/>
              <a:gd name="connsiteY9" fmla="*/ 1821072 h 6835985"/>
              <a:gd name="connsiteX10" fmla="*/ 2874334 w 3693484"/>
              <a:gd name="connsiteY10" fmla="*/ 563772 h 6835985"/>
              <a:gd name="connsiteX11" fmla="*/ 2598109 w 3693484"/>
              <a:gd name="connsiteY11" fmla="*/ 397084 h 6835985"/>
              <a:gd name="connsiteX12" fmla="*/ 2207584 w 3693484"/>
              <a:gd name="connsiteY12" fmla="*/ 1659147 h 6835985"/>
              <a:gd name="connsiteX13" fmla="*/ 2131384 w 3693484"/>
              <a:gd name="connsiteY13" fmla="*/ 1597235 h 6835985"/>
              <a:gd name="connsiteX14" fmla="*/ 2193297 w 3693484"/>
              <a:gd name="connsiteY14" fmla="*/ 154197 h 6835985"/>
              <a:gd name="connsiteX15" fmla="*/ 1878971 w 3693484"/>
              <a:gd name="connsiteY15" fmla="*/ 163723 h 6835985"/>
              <a:gd name="connsiteX16" fmla="*/ 1798009 w 3693484"/>
              <a:gd name="connsiteY16" fmla="*/ 1554373 h 6835985"/>
              <a:gd name="connsiteX17" fmla="*/ 1674184 w 3693484"/>
              <a:gd name="connsiteY17" fmla="*/ 1559134 h 6835985"/>
              <a:gd name="connsiteX18" fmla="*/ 1593221 w 3693484"/>
              <a:gd name="connsiteY18" fmla="*/ 378035 h 6835985"/>
              <a:gd name="connsiteX19" fmla="*/ 1307472 w 3693484"/>
              <a:gd name="connsiteY19" fmla="*/ 368510 h 6835985"/>
              <a:gd name="connsiteX20" fmla="*/ 1312234 w 3693484"/>
              <a:gd name="connsiteY20" fmla="*/ 1635335 h 6835985"/>
              <a:gd name="connsiteX21" fmla="*/ 1259846 w 3693484"/>
              <a:gd name="connsiteY21" fmla="*/ 2025860 h 6835985"/>
              <a:gd name="connsiteX22" fmla="*/ 902659 w 3693484"/>
              <a:gd name="connsiteY22" fmla="*/ 2302085 h 6835985"/>
              <a:gd name="connsiteX23" fmla="*/ 207334 w 3693484"/>
              <a:gd name="connsiteY23" fmla="*/ 1787735 h 6835985"/>
              <a:gd name="connsiteX24" fmla="*/ 173996 w 3693484"/>
              <a:gd name="connsiteY24" fmla="*/ 2092535 h 6835985"/>
              <a:gd name="connsiteX25" fmla="*/ 745496 w 3693484"/>
              <a:gd name="connsiteY25" fmla="*/ 2806910 h 6835985"/>
              <a:gd name="connsiteX26" fmla="*/ 1440822 w 3693484"/>
              <a:gd name="connsiteY26" fmla="*/ 3583198 h 6835985"/>
              <a:gd name="connsiteX27" fmla="*/ 1617034 w 3693484"/>
              <a:gd name="connsiteY27" fmla="*/ 4107073 h 6835985"/>
              <a:gd name="connsiteX28" fmla="*/ 1959934 w 3693484"/>
              <a:gd name="connsiteY28" fmla="*/ 6707398 h 6835985"/>
              <a:gd name="connsiteX0" fmla="*/ 1959934 w 3664909"/>
              <a:gd name="connsiteY0" fmla="*/ 6707398 h 6712160"/>
              <a:gd name="connsiteX1" fmla="*/ 3664909 w 3664909"/>
              <a:gd name="connsiteY1" fmla="*/ 6712160 h 6712160"/>
              <a:gd name="connsiteX2" fmla="*/ 2640971 w 3664909"/>
              <a:gd name="connsiteY2" fmla="*/ 3878472 h 6712160"/>
              <a:gd name="connsiteX3" fmla="*/ 2517146 w 3664909"/>
              <a:gd name="connsiteY3" fmla="*/ 3345073 h 6712160"/>
              <a:gd name="connsiteX4" fmla="*/ 2755270 w 3664909"/>
              <a:gd name="connsiteY4" fmla="*/ 2811673 h 6712160"/>
              <a:gd name="connsiteX5" fmla="*/ 2864809 w 3664909"/>
              <a:gd name="connsiteY5" fmla="*/ 2192548 h 6712160"/>
              <a:gd name="connsiteX6" fmla="*/ 3512509 w 3664909"/>
              <a:gd name="connsiteY6" fmla="*/ 1301960 h 6712160"/>
              <a:gd name="connsiteX7" fmla="*/ 3298197 w 3664909"/>
              <a:gd name="connsiteY7" fmla="*/ 1178135 h 6712160"/>
              <a:gd name="connsiteX8" fmla="*/ 2607634 w 3664909"/>
              <a:gd name="connsiteY8" fmla="*/ 1878222 h 6712160"/>
              <a:gd name="connsiteX9" fmla="*/ 2531434 w 3664909"/>
              <a:gd name="connsiteY9" fmla="*/ 1821072 h 6712160"/>
              <a:gd name="connsiteX10" fmla="*/ 2874334 w 3664909"/>
              <a:gd name="connsiteY10" fmla="*/ 563772 h 6712160"/>
              <a:gd name="connsiteX11" fmla="*/ 2598109 w 3664909"/>
              <a:gd name="connsiteY11" fmla="*/ 397084 h 6712160"/>
              <a:gd name="connsiteX12" fmla="*/ 2207584 w 3664909"/>
              <a:gd name="connsiteY12" fmla="*/ 1659147 h 6712160"/>
              <a:gd name="connsiteX13" fmla="*/ 2131384 w 3664909"/>
              <a:gd name="connsiteY13" fmla="*/ 1597235 h 6712160"/>
              <a:gd name="connsiteX14" fmla="*/ 2193297 w 3664909"/>
              <a:gd name="connsiteY14" fmla="*/ 154197 h 6712160"/>
              <a:gd name="connsiteX15" fmla="*/ 1878971 w 3664909"/>
              <a:gd name="connsiteY15" fmla="*/ 163723 h 6712160"/>
              <a:gd name="connsiteX16" fmla="*/ 1798009 w 3664909"/>
              <a:gd name="connsiteY16" fmla="*/ 1554373 h 6712160"/>
              <a:gd name="connsiteX17" fmla="*/ 1674184 w 3664909"/>
              <a:gd name="connsiteY17" fmla="*/ 1559134 h 6712160"/>
              <a:gd name="connsiteX18" fmla="*/ 1593221 w 3664909"/>
              <a:gd name="connsiteY18" fmla="*/ 378035 h 6712160"/>
              <a:gd name="connsiteX19" fmla="*/ 1307472 w 3664909"/>
              <a:gd name="connsiteY19" fmla="*/ 368510 h 6712160"/>
              <a:gd name="connsiteX20" fmla="*/ 1312234 w 3664909"/>
              <a:gd name="connsiteY20" fmla="*/ 1635335 h 6712160"/>
              <a:gd name="connsiteX21" fmla="*/ 1259846 w 3664909"/>
              <a:gd name="connsiteY21" fmla="*/ 2025860 h 6712160"/>
              <a:gd name="connsiteX22" fmla="*/ 902659 w 3664909"/>
              <a:gd name="connsiteY22" fmla="*/ 2302085 h 6712160"/>
              <a:gd name="connsiteX23" fmla="*/ 207334 w 3664909"/>
              <a:gd name="connsiteY23" fmla="*/ 1787735 h 6712160"/>
              <a:gd name="connsiteX24" fmla="*/ 173996 w 3664909"/>
              <a:gd name="connsiteY24" fmla="*/ 2092535 h 6712160"/>
              <a:gd name="connsiteX25" fmla="*/ 745496 w 3664909"/>
              <a:gd name="connsiteY25" fmla="*/ 2806910 h 6712160"/>
              <a:gd name="connsiteX26" fmla="*/ 1440822 w 3664909"/>
              <a:gd name="connsiteY26" fmla="*/ 3583198 h 6712160"/>
              <a:gd name="connsiteX27" fmla="*/ 1617034 w 3664909"/>
              <a:gd name="connsiteY27" fmla="*/ 4107073 h 6712160"/>
              <a:gd name="connsiteX28" fmla="*/ 1959934 w 3664909"/>
              <a:gd name="connsiteY28" fmla="*/ 6707398 h 6712160"/>
              <a:gd name="connsiteX0" fmla="*/ 1959934 w 3650621"/>
              <a:gd name="connsiteY0" fmla="*/ 6707398 h 6707398"/>
              <a:gd name="connsiteX1" fmla="*/ 3650621 w 3650621"/>
              <a:gd name="connsiteY1" fmla="*/ 6702635 h 6707398"/>
              <a:gd name="connsiteX2" fmla="*/ 2640971 w 3650621"/>
              <a:gd name="connsiteY2" fmla="*/ 3878472 h 6707398"/>
              <a:gd name="connsiteX3" fmla="*/ 2517146 w 3650621"/>
              <a:gd name="connsiteY3" fmla="*/ 3345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959934 w 3650621"/>
              <a:gd name="connsiteY0" fmla="*/ 6707398 h 6707398"/>
              <a:gd name="connsiteX1" fmla="*/ 3650621 w 3650621"/>
              <a:gd name="connsiteY1" fmla="*/ 6702635 h 6707398"/>
              <a:gd name="connsiteX2" fmla="*/ 2640971 w 3650621"/>
              <a:gd name="connsiteY2" fmla="*/ 3878472 h 6707398"/>
              <a:gd name="connsiteX3" fmla="*/ 2539547 w 3650621"/>
              <a:gd name="connsiteY3" fmla="*/ 3373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959934 w 3650621"/>
              <a:gd name="connsiteY0" fmla="*/ 6707398 h 6707398"/>
              <a:gd name="connsiteX1" fmla="*/ 3650621 w 3650621"/>
              <a:gd name="connsiteY1" fmla="*/ 6702635 h 6707398"/>
              <a:gd name="connsiteX2" fmla="*/ 2640971 w 3650621"/>
              <a:gd name="connsiteY2" fmla="*/ 3878472 h 6707398"/>
              <a:gd name="connsiteX3" fmla="*/ 2539547 w 3650621"/>
              <a:gd name="connsiteY3" fmla="*/ 3373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959934 w 3650621"/>
              <a:gd name="connsiteY0" fmla="*/ 6707398 h 6707398"/>
              <a:gd name="connsiteX1" fmla="*/ 3650621 w 3650621"/>
              <a:gd name="connsiteY1" fmla="*/ 6702635 h 6707398"/>
              <a:gd name="connsiteX2" fmla="*/ 2640971 w 3650621"/>
              <a:gd name="connsiteY2" fmla="*/ 3878472 h 6707398"/>
              <a:gd name="connsiteX3" fmla="*/ 2539547 w 3650621"/>
              <a:gd name="connsiteY3" fmla="*/ 3373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424245 w 3650621"/>
              <a:gd name="connsiteY0" fmla="*/ 6728001 h 6728001"/>
              <a:gd name="connsiteX1" fmla="*/ 3650621 w 3650621"/>
              <a:gd name="connsiteY1" fmla="*/ 6702635 h 6728001"/>
              <a:gd name="connsiteX2" fmla="*/ 2640971 w 3650621"/>
              <a:gd name="connsiteY2" fmla="*/ 3878472 h 6728001"/>
              <a:gd name="connsiteX3" fmla="*/ 2539547 w 3650621"/>
              <a:gd name="connsiteY3" fmla="*/ 3373073 h 6728001"/>
              <a:gd name="connsiteX4" fmla="*/ 2755270 w 3650621"/>
              <a:gd name="connsiteY4" fmla="*/ 2811673 h 6728001"/>
              <a:gd name="connsiteX5" fmla="*/ 2864809 w 3650621"/>
              <a:gd name="connsiteY5" fmla="*/ 2192548 h 6728001"/>
              <a:gd name="connsiteX6" fmla="*/ 3512509 w 3650621"/>
              <a:gd name="connsiteY6" fmla="*/ 1301960 h 6728001"/>
              <a:gd name="connsiteX7" fmla="*/ 3298197 w 3650621"/>
              <a:gd name="connsiteY7" fmla="*/ 1178135 h 6728001"/>
              <a:gd name="connsiteX8" fmla="*/ 2607634 w 3650621"/>
              <a:gd name="connsiteY8" fmla="*/ 1878222 h 6728001"/>
              <a:gd name="connsiteX9" fmla="*/ 2531434 w 3650621"/>
              <a:gd name="connsiteY9" fmla="*/ 1821072 h 6728001"/>
              <a:gd name="connsiteX10" fmla="*/ 2874334 w 3650621"/>
              <a:gd name="connsiteY10" fmla="*/ 563772 h 6728001"/>
              <a:gd name="connsiteX11" fmla="*/ 2598109 w 3650621"/>
              <a:gd name="connsiteY11" fmla="*/ 397084 h 6728001"/>
              <a:gd name="connsiteX12" fmla="*/ 2207584 w 3650621"/>
              <a:gd name="connsiteY12" fmla="*/ 1659147 h 6728001"/>
              <a:gd name="connsiteX13" fmla="*/ 2131384 w 3650621"/>
              <a:gd name="connsiteY13" fmla="*/ 1597235 h 6728001"/>
              <a:gd name="connsiteX14" fmla="*/ 2193297 w 3650621"/>
              <a:gd name="connsiteY14" fmla="*/ 154197 h 6728001"/>
              <a:gd name="connsiteX15" fmla="*/ 1878971 w 3650621"/>
              <a:gd name="connsiteY15" fmla="*/ 163723 h 6728001"/>
              <a:gd name="connsiteX16" fmla="*/ 1798009 w 3650621"/>
              <a:gd name="connsiteY16" fmla="*/ 1554373 h 6728001"/>
              <a:gd name="connsiteX17" fmla="*/ 1674184 w 3650621"/>
              <a:gd name="connsiteY17" fmla="*/ 1559134 h 6728001"/>
              <a:gd name="connsiteX18" fmla="*/ 1593221 w 3650621"/>
              <a:gd name="connsiteY18" fmla="*/ 378035 h 6728001"/>
              <a:gd name="connsiteX19" fmla="*/ 1307472 w 3650621"/>
              <a:gd name="connsiteY19" fmla="*/ 368510 h 6728001"/>
              <a:gd name="connsiteX20" fmla="*/ 1312234 w 3650621"/>
              <a:gd name="connsiteY20" fmla="*/ 1635335 h 6728001"/>
              <a:gd name="connsiteX21" fmla="*/ 1259846 w 3650621"/>
              <a:gd name="connsiteY21" fmla="*/ 2025860 h 6728001"/>
              <a:gd name="connsiteX22" fmla="*/ 902659 w 3650621"/>
              <a:gd name="connsiteY22" fmla="*/ 2302085 h 6728001"/>
              <a:gd name="connsiteX23" fmla="*/ 207334 w 3650621"/>
              <a:gd name="connsiteY23" fmla="*/ 1787735 h 6728001"/>
              <a:gd name="connsiteX24" fmla="*/ 173996 w 3650621"/>
              <a:gd name="connsiteY24" fmla="*/ 2092535 h 6728001"/>
              <a:gd name="connsiteX25" fmla="*/ 745496 w 3650621"/>
              <a:gd name="connsiteY25" fmla="*/ 2806910 h 6728001"/>
              <a:gd name="connsiteX26" fmla="*/ 1440822 w 3650621"/>
              <a:gd name="connsiteY26" fmla="*/ 3583198 h 6728001"/>
              <a:gd name="connsiteX27" fmla="*/ 1617034 w 3650621"/>
              <a:gd name="connsiteY27" fmla="*/ 4107073 h 6728001"/>
              <a:gd name="connsiteX28" fmla="*/ 1424245 w 3650621"/>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53283 w 3560733"/>
              <a:gd name="connsiteY3" fmla="*/ 3482959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53283 w 3560733"/>
              <a:gd name="connsiteY3" fmla="*/ 3482959 h 6728001"/>
              <a:gd name="connsiteX4" fmla="*/ 2823948 w 3560733"/>
              <a:gd name="connsiteY4" fmla="*/ 2866616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53283 w 3560733"/>
              <a:gd name="connsiteY3" fmla="*/ 3482959 h 6728001"/>
              <a:gd name="connsiteX4" fmla="*/ 2823948 w 3560733"/>
              <a:gd name="connsiteY4" fmla="*/ 2866616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53283 w 3560733"/>
              <a:gd name="connsiteY3" fmla="*/ 3482959 h 6728001"/>
              <a:gd name="connsiteX4" fmla="*/ 2823948 w 3560733"/>
              <a:gd name="connsiteY4" fmla="*/ 2866616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53283 w 3560733"/>
              <a:gd name="connsiteY3" fmla="*/ 3482959 h 6728001"/>
              <a:gd name="connsiteX4" fmla="*/ 2823948 w 3560733"/>
              <a:gd name="connsiteY4" fmla="*/ 2866616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78205 w 3560733"/>
              <a:gd name="connsiteY22" fmla="*/ 2295217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378326 w 3514814"/>
              <a:gd name="connsiteY0" fmla="*/ 6728001 h 6728001"/>
              <a:gd name="connsiteX1" fmla="*/ 3144559 w 3514814"/>
              <a:gd name="connsiteY1" fmla="*/ 6709503 h 6728001"/>
              <a:gd name="connsiteX2" fmla="*/ 2595052 w 3514814"/>
              <a:gd name="connsiteY2" fmla="*/ 3878472 h 6728001"/>
              <a:gd name="connsiteX3" fmla="*/ 2507364 w 3514814"/>
              <a:gd name="connsiteY3" fmla="*/ 3482959 h 6728001"/>
              <a:gd name="connsiteX4" fmla="*/ 2778029 w 3514814"/>
              <a:gd name="connsiteY4" fmla="*/ 2866616 h 6728001"/>
              <a:gd name="connsiteX5" fmla="*/ 2818890 w 3514814"/>
              <a:gd name="connsiteY5" fmla="*/ 2192548 h 6728001"/>
              <a:gd name="connsiteX6" fmla="*/ 3466590 w 3514814"/>
              <a:gd name="connsiteY6" fmla="*/ 1301960 h 6728001"/>
              <a:gd name="connsiteX7" fmla="*/ 3252278 w 3514814"/>
              <a:gd name="connsiteY7" fmla="*/ 1178135 h 6728001"/>
              <a:gd name="connsiteX8" fmla="*/ 2561715 w 3514814"/>
              <a:gd name="connsiteY8" fmla="*/ 1878222 h 6728001"/>
              <a:gd name="connsiteX9" fmla="*/ 2485515 w 3514814"/>
              <a:gd name="connsiteY9" fmla="*/ 1821072 h 6728001"/>
              <a:gd name="connsiteX10" fmla="*/ 2828415 w 3514814"/>
              <a:gd name="connsiteY10" fmla="*/ 563772 h 6728001"/>
              <a:gd name="connsiteX11" fmla="*/ 2552190 w 3514814"/>
              <a:gd name="connsiteY11" fmla="*/ 397084 h 6728001"/>
              <a:gd name="connsiteX12" fmla="*/ 2161665 w 3514814"/>
              <a:gd name="connsiteY12" fmla="*/ 1659147 h 6728001"/>
              <a:gd name="connsiteX13" fmla="*/ 2085465 w 3514814"/>
              <a:gd name="connsiteY13" fmla="*/ 1597235 h 6728001"/>
              <a:gd name="connsiteX14" fmla="*/ 2147378 w 3514814"/>
              <a:gd name="connsiteY14" fmla="*/ 154197 h 6728001"/>
              <a:gd name="connsiteX15" fmla="*/ 1833052 w 3514814"/>
              <a:gd name="connsiteY15" fmla="*/ 163723 h 6728001"/>
              <a:gd name="connsiteX16" fmla="*/ 1752090 w 3514814"/>
              <a:gd name="connsiteY16" fmla="*/ 1554373 h 6728001"/>
              <a:gd name="connsiteX17" fmla="*/ 1628265 w 3514814"/>
              <a:gd name="connsiteY17" fmla="*/ 1559134 h 6728001"/>
              <a:gd name="connsiteX18" fmla="*/ 1547302 w 3514814"/>
              <a:gd name="connsiteY18" fmla="*/ 378035 h 6728001"/>
              <a:gd name="connsiteX19" fmla="*/ 1261553 w 3514814"/>
              <a:gd name="connsiteY19" fmla="*/ 368510 h 6728001"/>
              <a:gd name="connsiteX20" fmla="*/ 1266315 w 3514814"/>
              <a:gd name="connsiteY20" fmla="*/ 1635335 h 6728001"/>
              <a:gd name="connsiteX21" fmla="*/ 1213927 w 3514814"/>
              <a:gd name="connsiteY21" fmla="*/ 2025860 h 6728001"/>
              <a:gd name="connsiteX22" fmla="*/ 932286 w 3514814"/>
              <a:gd name="connsiteY22" fmla="*/ 2295217 h 6728001"/>
              <a:gd name="connsiteX23" fmla="*/ 291903 w 3514814"/>
              <a:gd name="connsiteY23" fmla="*/ 1822074 h 6728001"/>
              <a:gd name="connsiteX24" fmla="*/ 128077 w 3514814"/>
              <a:gd name="connsiteY24" fmla="*/ 2092535 h 6728001"/>
              <a:gd name="connsiteX25" fmla="*/ 699577 w 3514814"/>
              <a:gd name="connsiteY25" fmla="*/ 2806910 h 6728001"/>
              <a:gd name="connsiteX26" fmla="*/ 1394903 w 3514814"/>
              <a:gd name="connsiteY26" fmla="*/ 3583198 h 6728001"/>
              <a:gd name="connsiteX27" fmla="*/ 1571115 w 3514814"/>
              <a:gd name="connsiteY27" fmla="*/ 4107073 h 6728001"/>
              <a:gd name="connsiteX28" fmla="*/ 1378326 w 3514814"/>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201906 w 3450405"/>
              <a:gd name="connsiteY20" fmla="*/ 1635335 h 6728001"/>
              <a:gd name="connsiteX21" fmla="*/ 1149518 w 3450405"/>
              <a:gd name="connsiteY21" fmla="*/ 2025860 h 6728001"/>
              <a:gd name="connsiteX22" fmla="*/ 867877 w 3450405"/>
              <a:gd name="connsiteY22" fmla="*/ 2295217 h 6728001"/>
              <a:gd name="connsiteX23" fmla="*/ 227494 w 3450405"/>
              <a:gd name="connsiteY23" fmla="*/ 1822074 h 6728001"/>
              <a:gd name="connsiteX24" fmla="*/ 159816 w 3450405"/>
              <a:gd name="connsiteY24" fmla="*/ 2133742 h 6728001"/>
              <a:gd name="connsiteX25" fmla="*/ 635168 w 3450405"/>
              <a:gd name="connsiteY25" fmla="*/ 2806910 h 6728001"/>
              <a:gd name="connsiteX26" fmla="*/ 1330494 w 3450405"/>
              <a:gd name="connsiteY26" fmla="*/ 3583198 h 6728001"/>
              <a:gd name="connsiteX27" fmla="*/ 1506706 w 3450405"/>
              <a:gd name="connsiteY27" fmla="*/ 4107073 h 6728001"/>
              <a:gd name="connsiteX28" fmla="*/ 1313917 w 3450405"/>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201906 w 3450405"/>
              <a:gd name="connsiteY20" fmla="*/ 1635335 h 6728001"/>
              <a:gd name="connsiteX21" fmla="*/ 1149518 w 3450405"/>
              <a:gd name="connsiteY21" fmla="*/ 2025860 h 6728001"/>
              <a:gd name="connsiteX22" fmla="*/ 867877 w 3450405"/>
              <a:gd name="connsiteY22" fmla="*/ 2295217 h 6728001"/>
              <a:gd name="connsiteX23" fmla="*/ 227494 w 3450405"/>
              <a:gd name="connsiteY23" fmla="*/ 1822074 h 6728001"/>
              <a:gd name="connsiteX24" fmla="*/ 159816 w 3450405"/>
              <a:gd name="connsiteY24" fmla="*/ 2133742 h 6728001"/>
              <a:gd name="connsiteX25" fmla="*/ 669507 w 3450405"/>
              <a:gd name="connsiteY25" fmla="*/ 2806910 h 6728001"/>
              <a:gd name="connsiteX26" fmla="*/ 1330494 w 3450405"/>
              <a:gd name="connsiteY26" fmla="*/ 3583198 h 6728001"/>
              <a:gd name="connsiteX27" fmla="*/ 1506706 w 3450405"/>
              <a:gd name="connsiteY27" fmla="*/ 4107073 h 6728001"/>
              <a:gd name="connsiteX28" fmla="*/ 1313917 w 3450405"/>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201906 w 3450405"/>
              <a:gd name="connsiteY20" fmla="*/ 1635335 h 6728001"/>
              <a:gd name="connsiteX21" fmla="*/ 1149518 w 3450405"/>
              <a:gd name="connsiteY21" fmla="*/ 2025860 h 6728001"/>
              <a:gd name="connsiteX22" fmla="*/ 909084 w 3450405"/>
              <a:gd name="connsiteY22" fmla="*/ 2336423 h 6728001"/>
              <a:gd name="connsiteX23" fmla="*/ 227494 w 3450405"/>
              <a:gd name="connsiteY23" fmla="*/ 1822074 h 6728001"/>
              <a:gd name="connsiteX24" fmla="*/ 159816 w 3450405"/>
              <a:gd name="connsiteY24" fmla="*/ 2133742 h 6728001"/>
              <a:gd name="connsiteX25" fmla="*/ 669507 w 3450405"/>
              <a:gd name="connsiteY25" fmla="*/ 2806910 h 6728001"/>
              <a:gd name="connsiteX26" fmla="*/ 1330494 w 3450405"/>
              <a:gd name="connsiteY26" fmla="*/ 3583198 h 6728001"/>
              <a:gd name="connsiteX27" fmla="*/ 1506706 w 3450405"/>
              <a:gd name="connsiteY27" fmla="*/ 4107073 h 6728001"/>
              <a:gd name="connsiteX28" fmla="*/ 1313917 w 3450405"/>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188171 w 3450405"/>
              <a:gd name="connsiteY20" fmla="*/ 1717750 h 6728001"/>
              <a:gd name="connsiteX21" fmla="*/ 1149518 w 3450405"/>
              <a:gd name="connsiteY21" fmla="*/ 2025860 h 6728001"/>
              <a:gd name="connsiteX22" fmla="*/ 909084 w 3450405"/>
              <a:gd name="connsiteY22" fmla="*/ 2336423 h 6728001"/>
              <a:gd name="connsiteX23" fmla="*/ 227494 w 3450405"/>
              <a:gd name="connsiteY23" fmla="*/ 1822074 h 6728001"/>
              <a:gd name="connsiteX24" fmla="*/ 159816 w 3450405"/>
              <a:gd name="connsiteY24" fmla="*/ 2133742 h 6728001"/>
              <a:gd name="connsiteX25" fmla="*/ 669507 w 3450405"/>
              <a:gd name="connsiteY25" fmla="*/ 2806910 h 6728001"/>
              <a:gd name="connsiteX26" fmla="*/ 1330494 w 3450405"/>
              <a:gd name="connsiteY26" fmla="*/ 3583198 h 6728001"/>
              <a:gd name="connsiteX27" fmla="*/ 1506706 w 3450405"/>
              <a:gd name="connsiteY27" fmla="*/ 4107073 h 6728001"/>
              <a:gd name="connsiteX28" fmla="*/ 1313917 w 3450405"/>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188171 w 3450405"/>
              <a:gd name="connsiteY20" fmla="*/ 1717750 h 6728001"/>
              <a:gd name="connsiteX21" fmla="*/ 1149518 w 3450405"/>
              <a:gd name="connsiteY21" fmla="*/ 2025860 h 6728001"/>
              <a:gd name="connsiteX22" fmla="*/ 1097303 w 3450405"/>
              <a:gd name="connsiteY22" fmla="*/ 2047827 h 6728001"/>
              <a:gd name="connsiteX23" fmla="*/ 909084 w 3450405"/>
              <a:gd name="connsiteY23" fmla="*/ 2336423 h 6728001"/>
              <a:gd name="connsiteX24" fmla="*/ 227494 w 3450405"/>
              <a:gd name="connsiteY24" fmla="*/ 1822074 h 6728001"/>
              <a:gd name="connsiteX25" fmla="*/ 159816 w 3450405"/>
              <a:gd name="connsiteY25" fmla="*/ 2133742 h 6728001"/>
              <a:gd name="connsiteX26" fmla="*/ 669507 w 3450405"/>
              <a:gd name="connsiteY26" fmla="*/ 2806910 h 6728001"/>
              <a:gd name="connsiteX27" fmla="*/ 1330494 w 3450405"/>
              <a:gd name="connsiteY27" fmla="*/ 3583198 h 6728001"/>
              <a:gd name="connsiteX28" fmla="*/ 1506706 w 3450405"/>
              <a:gd name="connsiteY28" fmla="*/ 4107073 h 6728001"/>
              <a:gd name="connsiteX29" fmla="*/ 1313917 w 3450405"/>
              <a:gd name="connsiteY29"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188171 w 3450405"/>
              <a:gd name="connsiteY20" fmla="*/ 1717750 h 6728001"/>
              <a:gd name="connsiteX21" fmla="*/ 1149518 w 3450405"/>
              <a:gd name="connsiteY21" fmla="*/ 2025860 h 6728001"/>
              <a:gd name="connsiteX22" fmla="*/ 909084 w 3450405"/>
              <a:gd name="connsiteY22" fmla="*/ 2336423 h 6728001"/>
              <a:gd name="connsiteX23" fmla="*/ 227494 w 3450405"/>
              <a:gd name="connsiteY23" fmla="*/ 1822074 h 6728001"/>
              <a:gd name="connsiteX24" fmla="*/ 159816 w 3450405"/>
              <a:gd name="connsiteY24" fmla="*/ 2133742 h 6728001"/>
              <a:gd name="connsiteX25" fmla="*/ 669507 w 3450405"/>
              <a:gd name="connsiteY25" fmla="*/ 2806910 h 6728001"/>
              <a:gd name="connsiteX26" fmla="*/ 1330494 w 3450405"/>
              <a:gd name="connsiteY26" fmla="*/ 3583198 h 6728001"/>
              <a:gd name="connsiteX27" fmla="*/ 1506706 w 3450405"/>
              <a:gd name="connsiteY27" fmla="*/ 4107073 h 6728001"/>
              <a:gd name="connsiteX28" fmla="*/ 1313917 w 3450405"/>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188171 w 3450405"/>
              <a:gd name="connsiteY20" fmla="*/ 1717750 h 6728001"/>
              <a:gd name="connsiteX21" fmla="*/ 909084 w 3450405"/>
              <a:gd name="connsiteY21" fmla="*/ 2336423 h 6728001"/>
              <a:gd name="connsiteX22" fmla="*/ 227494 w 3450405"/>
              <a:gd name="connsiteY22" fmla="*/ 1822074 h 6728001"/>
              <a:gd name="connsiteX23" fmla="*/ 159816 w 3450405"/>
              <a:gd name="connsiteY23" fmla="*/ 2133742 h 6728001"/>
              <a:gd name="connsiteX24" fmla="*/ 669507 w 3450405"/>
              <a:gd name="connsiteY24" fmla="*/ 2806910 h 6728001"/>
              <a:gd name="connsiteX25" fmla="*/ 1330494 w 3450405"/>
              <a:gd name="connsiteY25" fmla="*/ 3583198 h 6728001"/>
              <a:gd name="connsiteX26" fmla="*/ 1506706 w 3450405"/>
              <a:gd name="connsiteY26" fmla="*/ 4107073 h 6728001"/>
              <a:gd name="connsiteX27" fmla="*/ 1313917 w 3450405"/>
              <a:gd name="connsiteY27"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563856 w 3450405"/>
              <a:gd name="connsiteY16" fmla="*/ 1559134 h 6728001"/>
              <a:gd name="connsiteX17" fmla="*/ 1482893 w 3450405"/>
              <a:gd name="connsiteY17" fmla="*/ 378035 h 6728001"/>
              <a:gd name="connsiteX18" fmla="*/ 1197144 w 3450405"/>
              <a:gd name="connsiteY18" fmla="*/ 368510 h 6728001"/>
              <a:gd name="connsiteX19" fmla="*/ 1188171 w 3450405"/>
              <a:gd name="connsiteY19" fmla="*/ 1717750 h 6728001"/>
              <a:gd name="connsiteX20" fmla="*/ 909084 w 3450405"/>
              <a:gd name="connsiteY20" fmla="*/ 2336423 h 6728001"/>
              <a:gd name="connsiteX21" fmla="*/ 227494 w 3450405"/>
              <a:gd name="connsiteY21" fmla="*/ 1822074 h 6728001"/>
              <a:gd name="connsiteX22" fmla="*/ 159816 w 3450405"/>
              <a:gd name="connsiteY22" fmla="*/ 2133742 h 6728001"/>
              <a:gd name="connsiteX23" fmla="*/ 669507 w 3450405"/>
              <a:gd name="connsiteY23" fmla="*/ 2806910 h 6728001"/>
              <a:gd name="connsiteX24" fmla="*/ 1330494 w 3450405"/>
              <a:gd name="connsiteY24" fmla="*/ 3583198 h 6728001"/>
              <a:gd name="connsiteX25" fmla="*/ 1506706 w 3450405"/>
              <a:gd name="connsiteY25" fmla="*/ 4107073 h 6728001"/>
              <a:gd name="connsiteX26" fmla="*/ 1313917 w 3450405"/>
              <a:gd name="connsiteY26"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21056 w 3450405"/>
              <a:gd name="connsiteY12" fmla="*/ 1597235 h 6728001"/>
              <a:gd name="connsiteX13" fmla="*/ 2082969 w 3450405"/>
              <a:gd name="connsiteY13" fmla="*/ 154197 h 6728001"/>
              <a:gd name="connsiteX14" fmla="*/ 1768643 w 3450405"/>
              <a:gd name="connsiteY14" fmla="*/ 163723 h 6728001"/>
              <a:gd name="connsiteX15" fmla="*/ 1563856 w 3450405"/>
              <a:gd name="connsiteY15" fmla="*/ 1559134 h 6728001"/>
              <a:gd name="connsiteX16" fmla="*/ 1482893 w 3450405"/>
              <a:gd name="connsiteY16" fmla="*/ 378035 h 6728001"/>
              <a:gd name="connsiteX17" fmla="*/ 1197144 w 3450405"/>
              <a:gd name="connsiteY17" fmla="*/ 368510 h 6728001"/>
              <a:gd name="connsiteX18" fmla="*/ 1188171 w 3450405"/>
              <a:gd name="connsiteY18" fmla="*/ 1717750 h 6728001"/>
              <a:gd name="connsiteX19" fmla="*/ 909084 w 3450405"/>
              <a:gd name="connsiteY19" fmla="*/ 2336423 h 6728001"/>
              <a:gd name="connsiteX20" fmla="*/ 227494 w 3450405"/>
              <a:gd name="connsiteY20" fmla="*/ 1822074 h 6728001"/>
              <a:gd name="connsiteX21" fmla="*/ 159816 w 3450405"/>
              <a:gd name="connsiteY21" fmla="*/ 2133742 h 6728001"/>
              <a:gd name="connsiteX22" fmla="*/ 669507 w 3450405"/>
              <a:gd name="connsiteY22" fmla="*/ 2806910 h 6728001"/>
              <a:gd name="connsiteX23" fmla="*/ 1330494 w 3450405"/>
              <a:gd name="connsiteY23" fmla="*/ 3583198 h 6728001"/>
              <a:gd name="connsiteX24" fmla="*/ 1506706 w 3450405"/>
              <a:gd name="connsiteY24" fmla="*/ 4107073 h 6728001"/>
              <a:gd name="connsiteX25" fmla="*/ 1313917 w 3450405"/>
              <a:gd name="connsiteY25"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21056 w 3450405"/>
              <a:gd name="connsiteY11" fmla="*/ 1597235 h 6728001"/>
              <a:gd name="connsiteX12" fmla="*/ 2082969 w 3450405"/>
              <a:gd name="connsiteY12" fmla="*/ 154197 h 6728001"/>
              <a:gd name="connsiteX13" fmla="*/ 1768643 w 3450405"/>
              <a:gd name="connsiteY13" fmla="*/ 163723 h 6728001"/>
              <a:gd name="connsiteX14" fmla="*/ 1563856 w 3450405"/>
              <a:gd name="connsiteY14" fmla="*/ 1559134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82867 w 3450405"/>
              <a:gd name="connsiteY11" fmla="*/ 1638442 h 6728001"/>
              <a:gd name="connsiteX12" fmla="*/ 2082969 w 3450405"/>
              <a:gd name="connsiteY12" fmla="*/ 154197 h 6728001"/>
              <a:gd name="connsiteX13" fmla="*/ 1768643 w 3450405"/>
              <a:gd name="connsiteY13" fmla="*/ 163723 h 6728001"/>
              <a:gd name="connsiteX14" fmla="*/ 1563856 w 3450405"/>
              <a:gd name="connsiteY14" fmla="*/ 1559134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563856 w 3450405"/>
              <a:gd name="connsiteY14" fmla="*/ 1559134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563856 w 3450405"/>
              <a:gd name="connsiteY14" fmla="*/ 1559134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563856 w 3450405"/>
              <a:gd name="connsiteY14" fmla="*/ 1559134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625667 w 3450405"/>
              <a:gd name="connsiteY14" fmla="*/ 1620945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625667 w 3450405"/>
              <a:gd name="connsiteY14" fmla="*/ 1620945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625667 w 3450405"/>
              <a:gd name="connsiteY14" fmla="*/ 1620945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32541"/>
              <a:gd name="connsiteY0" fmla="*/ 6728001 h 6728001"/>
              <a:gd name="connsiteX1" fmla="*/ 3080150 w 3432541"/>
              <a:gd name="connsiteY1" fmla="*/ 6709503 h 6728001"/>
              <a:gd name="connsiteX2" fmla="*/ 2530643 w 3432541"/>
              <a:gd name="connsiteY2" fmla="*/ 3878472 h 6728001"/>
              <a:gd name="connsiteX3" fmla="*/ 2442955 w 3432541"/>
              <a:gd name="connsiteY3" fmla="*/ 3482959 h 6728001"/>
              <a:gd name="connsiteX4" fmla="*/ 2713620 w 3432541"/>
              <a:gd name="connsiteY4" fmla="*/ 2866616 h 6728001"/>
              <a:gd name="connsiteX5" fmla="*/ 2754481 w 3432541"/>
              <a:gd name="connsiteY5" fmla="*/ 2192548 h 6728001"/>
              <a:gd name="connsiteX6" fmla="*/ 3402181 w 3432541"/>
              <a:gd name="connsiteY6" fmla="*/ 1301960 h 6728001"/>
              <a:gd name="connsiteX7" fmla="*/ 3016174 w 3432541"/>
              <a:gd name="connsiteY7" fmla="*/ 1075118 h 6728001"/>
              <a:gd name="connsiteX8" fmla="*/ 2421106 w 3432541"/>
              <a:gd name="connsiteY8" fmla="*/ 1821072 h 6728001"/>
              <a:gd name="connsiteX9" fmla="*/ 2764006 w 3432541"/>
              <a:gd name="connsiteY9" fmla="*/ 563772 h 6728001"/>
              <a:gd name="connsiteX10" fmla="*/ 2487781 w 3432541"/>
              <a:gd name="connsiteY10" fmla="*/ 397084 h 6728001"/>
              <a:gd name="connsiteX11" fmla="*/ 2034792 w 3432541"/>
              <a:gd name="connsiteY11" fmla="*/ 1645310 h 6728001"/>
              <a:gd name="connsiteX12" fmla="*/ 2082969 w 3432541"/>
              <a:gd name="connsiteY12" fmla="*/ 154197 h 6728001"/>
              <a:gd name="connsiteX13" fmla="*/ 1768643 w 3432541"/>
              <a:gd name="connsiteY13" fmla="*/ 163723 h 6728001"/>
              <a:gd name="connsiteX14" fmla="*/ 1625667 w 3432541"/>
              <a:gd name="connsiteY14" fmla="*/ 1620945 h 6728001"/>
              <a:gd name="connsiteX15" fmla="*/ 1482893 w 3432541"/>
              <a:gd name="connsiteY15" fmla="*/ 378035 h 6728001"/>
              <a:gd name="connsiteX16" fmla="*/ 1197144 w 3432541"/>
              <a:gd name="connsiteY16" fmla="*/ 368510 h 6728001"/>
              <a:gd name="connsiteX17" fmla="*/ 1188171 w 3432541"/>
              <a:gd name="connsiteY17" fmla="*/ 1717750 h 6728001"/>
              <a:gd name="connsiteX18" fmla="*/ 909084 w 3432541"/>
              <a:gd name="connsiteY18" fmla="*/ 2336423 h 6728001"/>
              <a:gd name="connsiteX19" fmla="*/ 227494 w 3432541"/>
              <a:gd name="connsiteY19" fmla="*/ 1822074 h 6728001"/>
              <a:gd name="connsiteX20" fmla="*/ 159816 w 3432541"/>
              <a:gd name="connsiteY20" fmla="*/ 2133742 h 6728001"/>
              <a:gd name="connsiteX21" fmla="*/ 669507 w 3432541"/>
              <a:gd name="connsiteY21" fmla="*/ 2806910 h 6728001"/>
              <a:gd name="connsiteX22" fmla="*/ 1330494 w 3432541"/>
              <a:gd name="connsiteY22" fmla="*/ 3583198 h 6728001"/>
              <a:gd name="connsiteX23" fmla="*/ 1506706 w 3432541"/>
              <a:gd name="connsiteY23" fmla="*/ 4107073 h 6728001"/>
              <a:gd name="connsiteX24" fmla="*/ 1313917 w 3432541"/>
              <a:gd name="connsiteY24" fmla="*/ 6728001 h 6728001"/>
              <a:gd name="connsiteX0" fmla="*/ 1313917 w 3314077"/>
              <a:gd name="connsiteY0" fmla="*/ 6728001 h 6728001"/>
              <a:gd name="connsiteX1" fmla="*/ 3080150 w 3314077"/>
              <a:gd name="connsiteY1" fmla="*/ 6709503 h 6728001"/>
              <a:gd name="connsiteX2" fmla="*/ 2530643 w 3314077"/>
              <a:gd name="connsiteY2" fmla="*/ 3878472 h 6728001"/>
              <a:gd name="connsiteX3" fmla="*/ 2442955 w 3314077"/>
              <a:gd name="connsiteY3" fmla="*/ 3482959 h 6728001"/>
              <a:gd name="connsiteX4" fmla="*/ 2713620 w 3314077"/>
              <a:gd name="connsiteY4" fmla="*/ 2866616 h 6728001"/>
              <a:gd name="connsiteX5" fmla="*/ 2754481 w 3314077"/>
              <a:gd name="connsiteY5" fmla="*/ 2192548 h 6728001"/>
              <a:gd name="connsiteX6" fmla="*/ 3271692 w 3314077"/>
              <a:gd name="connsiteY6" fmla="*/ 1150868 h 6728001"/>
              <a:gd name="connsiteX7" fmla="*/ 3016174 w 3314077"/>
              <a:gd name="connsiteY7" fmla="*/ 1075118 h 6728001"/>
              <a:gd name="connsiteX8" fmla="*/ 2421106 w 3314077"/>
              <a:gd name="connsiteY8" fmla="*/ 1821072 h 6728001"/>
              <a:gd name="connsiteX9" fmla="*/ 2764006 w 3314077"/>
              <a:gd name="connsiteY9" fmla="*/ 563772 h 6728001"/>
              <a:gd name="connsiteX10" fmla="*/ 2487781 w 3314077"/>
              <a:gd name="connsiteY10" fmla="*/ 397084 h 6728001"/>
              <a:gd name="connsiteX11" fmla="*/ 2034792 w 3314077"/>
              <a:gd name="connsiteY11" fmla="*/ 1645310 h 6728001"/>
              <a:gd name="connsiteX12" fmla="*/ 2082969 w 3314077"/>
              <a:gd name="connsiteY12" fmla="*/ 154197 h 6728001"/>
              <a:gd name="connsiteX13" fmla="*/ 1768643 w 3314077"/>
              <a:gd name="connsiteY13" fmla="*/ 163723 h 6728001"/>
              <a:gd name="connsiteX14" fmla="*/ 1625667 w 3314077"/>
              <a:gd name="connsiteY14" fmla="*/ 1620945 h 6728001"/>
              <a:gd name="connsiteX15" fmla="*/ 1482893 w 3314077"/>
              <a:gd name="connsiteY15" fmla="*/ 378035 h 6728001"/>
              <a:gd name="connsiteX16" fmla="*/ 1197144 w 3314077"/>
              <a:gd name="connsiteY16" fmla="*/ 368510 h 6728001"/>
              <a:gd name="connsiteX17" fmla="*/ 1188171 w 3314077"/>
              <a:gd name="connsiteY17" fmla="*/ 1717750 h 6728001"/>
              <a:gd name="connsiteX18" fmla="*/ 909084 w 3314077"/>
              <a:gd name="connsiteY18" fmla="*/ 2336423 h 6728001"/>
              <a:gd name="connsiteX19" fmla="*/ 227494 w 3314077"/>
              <a:gd name="connsiteY19" fmla="*/ 1822074 h 6728001"/>
              <a:gd name="connsiteX20" fmla="*/ 159816 w 3314077"/>
              <a:gd name="connsiteY20" fmla="*/ 2133742 h 6728001"/>
              <a:gd name="connsiteX21" fmla="*/ 669507 w 3314077"/>
              <a:gd name="connsiteY21" fmla="*/ 2806910 h 6728001"/>
              <a:gd name="connsiteX22" fmla="*/ 1330494 w 3314077"/>
              <a:gd name="connsiteY22" fmla="*/ 3583198 h 6728001"/>
              <a:gd name="connsiteX23" fmla="*/ 1506706 w 3314077"/>
              <a:gd name="connsiteY23" fmla="*/ 4107073 h 6728001"/>
              <a:gd name="connsiteX24" fmla="*/ 1313917 w 3314077"/>
              <a:gd name="connsiteY24" fmla="*/ 6728001 h 6728001"/>
              <a:gd name="connsiteX0" fmla="*/ 1313917 w 3295291"/>
              <a:gd name="connsiteY0" fmla="*/ 6728001 h 6728001"/>
              <a:gd name="connsiteX1" fmla="*/ 3080150 w 3295291"/>
              <a:gd name="connsiteY1" fmla="*/ 6709503 h 6728001"/>
              <a:gd name="connsiteX2" fmla="*/ 2530643 w 3295291"/>
              <a:gd name="connsiteY2" fmla="*/ 3878472 h 6728001"/>
              <a:gd name="connsiteX3" fmla="*/ 2442955 w 3295291"/>
              <a:gd name="connsiteY3" fmla="*/ 3482959 h 6728001"/>
              <a:gd name="connsiteX4" fmla="*/ 2713620 w 3295291"/>
              <a:gd name="connsiteY4" fmla="*/ 2866616 h 6728001"/>
              <a:gd name="connsiteX5" fmla="*/ 2754481 w 3295291"/>
              <a:gd name="connsiteY5" fmla="*/ 2192548 h 6728001"/>
              <a:gd name="connsiteX6" fmla="*/ 3271692 w 3295291"/>
              <a:gd name="connsiteY6" fmla="*/ 1150868 h 6728001"/>
              <a:gd name="connsiteX7" fmla="*/ 3016174 w 3295291"/>
              <a:gd name="connsiteY7" fmla="*/ 1075118 h 6728001"/>
              <a:gd name="connsiteX8" fmla="*/ 2421106 w 3295291"/>
              <a:gd name="connsiteY8" fmla="*/ 1821072 h 6728001"/>
              <a:gd name="connsiteX9" fmla="*/ 2764006 w 3295291"/>
              <a:gd name="connsiteY9" fmla="*/ 563772 h 6728001"/>
              <a:gd name="connsiteX10" fmla="*/ 2487781 w 3295291"/>
              <a:gd name="connsiteY10" fmla="*/ 397084 h 6728001"/>
              <a:gd name="connsiteX11" fmla="*/ 2034792 w 3295291"/>
              <a:gd name="connsiteY11" fmla="*/ 1645310 h 6728001"/>
              <a:gd name="connsiteX12" fmla="*/ 2082969 w 3295291"/>
              <a:gd name="connsiteY12" fmla="*/ 154197 h 6728001"/>
              <a:gd name="connsiteX13" fmla="*/ 1768643 w 3295291"/>
              <a:gd name="connsiteY13" fmla="*/ 163723 h 6728001"/>
              <a:gd name="connsiteX14" fmla="*/ 1625667 w 3295291"/>
              <a:gd name="connsiteY14" fmla="*/ 1620945 h 6728001"/>
              <a:gd name="connsiteX15" fmla="*/ 1482893 w 3295291"/>
              <a:gd name="connsiteY15" fmla="*/ 378035 h 6728001"/>
              <a:gd name="connsiteX16" fmla="*/ 1197144 w 3295291"/>
              <a:gd name="connsiteY16" fmla="*/ 368510 h 6728001"/>
              <a:gd name="connsiteX17" fmla="*/ 1188171 w 3295291"/>
              <a:gd name="connsiteY17" fmla="*/ 1717750 h 6728001"/>
              <a:gd name="connsiteX18" fmla="*/ 909084 w 3295291"/>
              <a:gd name="connsiteY18" fmla="*/ 2336423 h 6728001"/>
              <a:gd name="connsiteX19" fmla="*/ 227494 w 3295291"/>
              <a:gd name="connsiteY19" fmla="*/ 1822074 h 6728001"/>
              <a:gd name="connsiteX20" fmla="*/ 159816 w 3295291"/>
              <a:gd name="connsiteY20" fmla="*/ 2133742 h 6728001"/>
              <a:gd name="connsiteX21" fmla="*/ 669507 w 3295291"/>
              <a:gd name="connsiteY21" fmla="*/ 2806910 h 6728001"/>
              <a:gd name="connsiteX22" fmla="*/ 1330494 w 3295291"/>
              <a:gd name="connsiteY22" fmla="*/ 3583198 h 6728001"/>
              <a:gd name="connsiteX23" fmla="*/ 1506706 w 3295291"/>
              <a:gd name="connsiteY23" fmla="*/ 4107073 h 6728001"/>
              <a:gd name="connsiteX24" fmla="*/ 1313917 w 3295291"/>
              <a:gd name="connsiteY24" fmla="*/ 6728001 h 6728001"/>
              <a:gd name="connsiteX0" fmla="*/ 1313917 w 3295291"/>
              <a:gd name="connsiteY0" fmla="*/ 6728001 h 6728001"/>
              <a:gd name="connsiteX1" fmla="*/ 3080150 w 3295291"/>
              <a:gd name="connsiteY1" fmla="*/ 6709503 h 6728001"/>
              <a:gd name="connsiteX2" fmla="*/ 2530643 w 3295291"/>
              <a:gd name="connsiteY2" fmla="*/ 3878472 h 6728001"/>
              <a:gd name="connsiteX3" fmla="*/ 2442955 w 3295291"/>
              <a:gd name="connsiteY3" fmla="*/ 3482959 h 6728001"/>
              <a:gd name="connsiteX4" fmla="*/ 2713620 w 3295291"/>
              <a:gd name="connsiteY4" fmla="*/ 2866616 h 6728001"/>
              <a:gd name="connsiteX5" fmla="*/ 2754481 w 3295291"/>
              <a:gd name="connsiteY5" fmla="*/ 2192548 h 6728001"/>
              <a:gd name="connsiteX6" fmla="*/ 3271692 w 3295291"/>
              <a:gd name="connsiteY6" fmla="*/ 1150868 h 6728001"/>
              <a:gd name="connsiteX7" fmla="*/ 3016174 w 3295291"/>
              <a:gd name="connsiteY7" fmla="*/ 1075118 h 6728001"/>
              <a:gd name="connsiteX8" fmla="*/ 2421106 w 3295291"/>
              <a:gd name="connsiteY8" fmla="*/ 1821072 h 6728001"/>
              <a:gd name="connsiteX9" fmla="*/ 2764006 w 3295291"/>
              <a:gd name="connsiteY9" fmla="*/ 563772 h 6728001"/>
              <a:gd name="connsiteX10" fmla="*/ 2487781 w 3295291"/>
              <a:gd name="connsiteY10" fmla="*/ 397084 h 6728001"/>
              <a:gd name="connsiteX11" fmla="*/ 2034792 w 3295291"/>
              <a:gd name="connsiteY11" fmla="*/ 1645310 h 6728001"/>
              <a:gd name="connsiteX12" fmla="*/ 2082969 w 3295291"/>
              <a:gd name="connsiteY12" fmla="*/ 154197 h 6728001"/>
              <a:gd name="connsiteX13" fmla="*/ 1768643 w 3295291"/>
              <a:gd name="connsiteY13" fmla="*/ 163723 h 6728001"/>
              <a:gd name="connsiteX14" fmla="*/ 1625667 w 3295291"/>
              <a:gd name="connsiteY14" fmla="*/ 1620945 h 6728001"/>
              <a:gd name="connsiteX15" fmla="*/ 1482893 w 3295291"/>
              <a:gd name="connsiteY15" fmla="*/ 378035 h 6728001"/>
              <a:gd name="connsiteX16" fmla="*/ 1197144 w 3295291"/>
              <a:gd name="connsiteY16" fmla="*/ 368510 h 6728001"/>
              <a:gd name="connsiteX17" fmla="*/ 1188171 w 3295291"/>
              <a:gd name="connsiteY17" fmla="*/ 1717750 h 6728001"/>
              <a:gd name="connsiteX18" fmla="*/ 909084 w 3295291"/>
              <a:gd name="connsiteY18" fmla="*/ 2336423 h 6728001"/>
              <a:gd name="connsiteX19" fmla="*/ 227494 w 3295291"/>
              <a:gd name="connsiteY19" fmla="*/ 1822074 h 6728001"/>
              <a:gd name="connsiteX20" fmla="*/ 159816 w 3295291"/>
              <a:gd name="connsiteY20" fmla="*/ 2133742 h 6728001"/>
              <a:gd name="connsiteX21" fmla="*/ 669507 w 3295291"/>
              <a:gd name="connsiteY21" fmla="*/ 2806910 h 6728001"/>
              <a:gd name="connsiteX22" fmla="*/ 1330494 w 3295291"/>
              <a:gd name="connsiteY22" fmla="*/ 3583198 h 6728001"/>
              <a:gd name="connsiteX23" fmla="*/ 1506706 w 3295291"/>
              <a:gd name="connsiteY23" fmla="*/ 4107073 h 6728001"/>
              <a:gd name="connsiteX24" fmla="*/ 1313917 w 3295291"/>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909084 w 3292922"/>
              <a:gd name="connsiteY18" fmla="*/ 2336423 h 6728001"/>
              <a:gd name="connsiteX19" fmla="*/ 227494 w 3292922"/>
              <a:gd name="connsiteY19" fmla="*/ 1822074 h 6728001"/>
              <a:gd name="connsiteX20" fmla="*/ 159816 w 3292922"/>
              <a:gd name="connsiteY20" fmla="*/ 2133742 h 6728001"/>
              <a:gd name="connsiteX21" fmla="*/ 669507 w 3292922"/>
              <a:gd name="connsiteY21" fmla="*/ 2806910 h 6728001"/>
              <a:gd name="connsiteX22" fmla="*/ 1330494 w 3292922"/>
              <a:gd name="connsiteY22" fmla="*/ 3583198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909084 w 3292922"/>
              <a:gd name="connsiteY18" fmla="*/ 2336423 h 6728001"/>
              <a:gd name="connsiteX19" fmla="*/ 227494 w 3292922"/>
              <a:gd name="connsiteY19" fmla="*/ 1822074 h 6728001"/>
              <a:gd name="connsiteX20" fmla="*/ 159816 w 3292922"/>
              <a:gd name="connsiteY20" fmla="*/ 2133742 h 6728001"/>
              <a:gd name="connsiteX21" fmla="*/ 669507 w 3292922"/>
              <a:gd name="connsiteY21" fmla="*/ 2806910 h 6728001"/>
              <a:gd name="connsiteX22" fmla="*/ 1330494 w 3292922"/>
              <a:gd name="connsiteY22" fmla="*/ 3583198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909084 w 3292922"/>
              <a:gd name="connsiteY18" fmla="*/ 2336423 h 6728001"/>
              <a:gd name="connsiteX19" fmla="*/ 227494 w 3292922"/>
              <a:gd name="connsiteY19" fmla="*/ 1822074 h 6728001"/>
              <a:gd name="connsiteX20" fmla="*/ 159816 w 3292922"/>
              <a:gd name="connsiteY20" fmla="*/ 2133742 h 6728001"/>
              <a:gd name="connsiteX21" fmla="*/ 669507 w 3292922"/>
              <a:gd name="connsiteY21" fmla="*/ 2806910 h 6728001"/>
              <a:gd name="connsiteX22" fmla="*/ 1330494 w 3292922"/>
              <a:gd name="connsiteY22" fmla="*/ 3583198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909084 w 3292922"/>
              <a:gd name="connsiteY18" fmla="*/ 2336423 h 6728001"/>
              <a:gd name="connsiteX19" fmla="*/ 227494 w 3292922"/>
              <a:gd name="connsiteY19" fmla="*/ 1822074 h 6728001"/>
              <a:gd name="connsiteX20" fmla="*/ 159816 w 3292922"/>
              <a:gd name="connsiteY20" fmla="*/ 2133742 h 6728001"/>
              <a:gd name="connsiteX21" fmla="*/ 669507 w 3292922"/>
              <a:gd name="connsiteY21" fmla="*/ 2806910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909084 w 3292922"/>
              <a:gd name="connsiteY18" fmla="*/ 2336423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03735 w 3292922"/>
              <a:gd name="connsiteY4" fmla="*/ 2784203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8013 w 3292922"/>
              <a:gd name="connsiteY3" fmla="*/ 3421148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92922" h="6728001">
                <a:moveTo>
                  <a:pt x="1313917" y="6728001"/>
                </a:moveTo>
                <a:lnTo>
                  <a:pt x="3080150" y="6709503"/>
                </a:lnTo>
                <a:cubicBezTo>
                  <a:pt x="2901007" y="5613780"/>
                  <a:pt x="2805281" y="4930985"/>
                  <a:pt x="2530643" y="3878472"/>
                </a:cubicBezTo>
                <a:cubicBezTo>
                  <a:pt x="2496835" y="3710006"/>
                  <a:pt x="2416222" y="3623214"/>
                  <a:pt x="2388013" y="3421148"/>
                </a:cubicBezTo>
                <a:cubicBezTo>
                  <a:pt x="2488975" y="3081794"/>
                  <a:pt x="2557147" y="3039271"/>
                  <a:pt x="2644943" y="2791070"/>
                </a:cubicBezTo>
                <a:cubicBezTo>
                  <a:pt x="2710030" y="2495898"/>
                  <a:pt x="2711066" y="2456210"/>
                  <a:pt x="2754481" y="2192548"/>
                </a:cubicBezTo>
                <a:cubicBezTo>
                  <a:pt x="2746333" y="1985452"/>
                  <a:pt x="3073254" y="1479481"/>
                  <a:pt x="3271692" y="1150868"/>
                </a:cubicBezTo>
                <a:cubicBezTo>
                  <a:pt x="3356967" y="952533"/>
                  <a:pt x="3169677" y="805276"/>
                  <a:pt x="2988703" y="1054514"/>
                </a:cubicBezTo>
                <a:cubicBezTo>
                  <a:pt x="2845795" y="1216579"/>
                  <a:pt x="2581031" y="1593810"/>
                  <a:pt x="2421106" y="1821072"/>
                </a:cubicBezTo>
                <a:cubicBezTo>
                  <a:pt x="2548106" y="1401971"/>
                  <a:pt x="2665581" y="992397"/>
                  <a:pt x="2764006" y="563772"/>
                </a:cubicBezTo>
                <a:cubicBezTo>
                  <a:pt x="2813218" y="314534"/>
                  <a:pt x="2595731" y="208171"/>
                  <a:pt x="2487781" y="397084"/>
                </a:cubicBezTo>
                <a:cubicBezTo>
                  <a:pt x="2363956" y="569328"/>
                  <a:pt x="2150336" y="1369872"/>
                  <a:pt x="2034792" y="1645310"/>
                </a:cubicBezTo>
                <a:cubicBezTo>
                  <a:pt x="2091942" y="1194459"/>
                  <a:pt x="2078206" y="628860"/>
                  <a:pt x="2082969" y="154197"/>
                </a:cubicBezTo>
                <a:cubicBezTo>
                  <a:pt x="2082969" y="38309"/>
                  <a:pt x="1835318" y="-129965"/>
                  <a:pt x="1768643" y="163723"/>
                </a:cubicBezTo>
                <a:cubicBezTo>
                  <a:pt x="1682124" y="397879"/>
                  <a:pt x="1638953" y="1234968"/>
                  <a:pt x="1625667" y="1620945"/>
                </a:cubicBezTo>
                <a:cubicBezTo>
                  <a:pt x="1564339" y="1205538"/>
                  <a:pt x="1505118" y="766972"/>
                  <a:pt x="1482893" y="378035"/>
                </a:cubicBezTo>
                <a:cubicBezTo>
                  <a:pt x="1454318" y="84347"/>
                  <a:pt x="1220956" y="133560"/>
                  <a:pt x="1197144" y="368510"/>
                </a:cubicBezTo>
                <a:cubicBezTo>
                  <a:pt x="1136819" y="844760"/>
                  <a:pt x="1162771" y="1265312"/>
                  <a:pt x="1188171" y="1717750"/>
                </a:cubicBezTo>
                <a:cubicBezTo>
                  <a:pt x="1140161" y="2045735"/>
                  <a:pt x="1199686" y="2167944"/>
                  <a:pt x="1046440" y="2322687"/>
                </a:cubicBezTo>
                <a:cubicBezTo>
                  <a:pt x="855940" y="2122662"/>
                  <a:pt x="618019" y="1903036"/>
                  <a:pt x="227494" y="1822074"/>
                </a:cubicBezTo>
                <a:cubicBezTo>
                  <a:pt x="-15394" y="1795087"/>
                  <a:pt x="-102122" y="1989280"/>
                  <a:pt x="159816" y="2133742"/>
                </a:cubicBezTo>
                <a:cubicBezTo>
                  <a:pt x="345554" y="2368692"/>
                  <a:pt x="756777" y="2611448"/>
                  <a:pt x="861805" y="2861852"/>
                </a:cubicBezTo>
                <a:cubicBezTo>
                  <a:pt x="1030874" y="3125377"/>
                  <a:pt x="1206326" y="3251130"/>
                  <a:pt x="1378569" y="3432105"/>
                </a:cubicBezTo>
                <a:cubicBezTo>
                  <a:pt x="1526589" y="3620465"/>
                  <a:pt x="1509779" y="3863770"/>
                  <a:pt x="1506706" y="4107073"/>
                </a:cubicBezTo>
                <a:cubicBezTo>
                  <a:pt x="1513397" y="5266921"/>
                  <a:pt x="1464287" y="5526742"/>
                  <a:pt x="1313917" y="6728001"/>
                </a:cubicBezTo>
                <a:close/>
              </a:path>
            </a:pathLst>
          </a:cu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06\02-\color-pencil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613979"/>
            <a:ext cx="9144000" cy="53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74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891988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06\02-\color-pencil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613979"/>
            <a:ext cx="9144000" cy="53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362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spTree>
      <p:nvGrpSpPr>
        <p:cNvPr id="1" name=""/>
        <p:cNvGrpSpPr/>
        <p:nvPr/>
      </p:nvGrpSpPr>
      <p:grpSpPr>
        <a:xfrm>
          <a:off x="0" y="0"/>
          <a:ext cx="0" cy="0"/>
          <a:chOff x="0" y="0"/>
          <a:chExt cx="0" cy="0"/>
        </a:xfrm>
      </p:grpSpPr>
      <p:sp>
        <p:nvSpPr>
          <p:cNvPr id="2" name="Rectangle 1"/>
          <p:cNvSpPr/>
          <p:nvPr userDrawn="1"/>
        </p:nvSpPr>
        <p:spPr>
          <a:xfrm>
            <a:off x="0" y="4227934"/>
            <a:ext cx="9144000" cy="9155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539552" y="3628599"/>
            <a:ext cx="3115187" cy="1178133"/>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011187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2" r:id="rId1"/>
    <p:sldLayoutId id="2147483659" r:id="rId2"/>
    <p:sldLayoutId id="2147483669" r:id="rId3"/>
    <p:sldLayoutId id="2147483672" r:id="rId4"/>
    <p:sldLayoutId id="2147483661" r:id="rId5"/>
    <p:sldLayoutId id="2147483670" r:id="rId6"/>
    <p:sldLayoutId id="2147483660" r:id="rId7"/>
    <p:sldLayoutId id="2147483655" r:id="rId8"/>
    <p:sldLayoutId id="2147483662" r:id="rId9"/>
    <p:sldLayoutId id="2147483663" r:id="rId10"/>
    <p:sldLayoutId id="2147483671" r:id="rId11"/>
    <p:sldLayoutId id="2147483665" r:id="rId12"/>
    <p:sldLayoutId id="2147483666" r:id="rId13"/>
    <p:sldLayoutId id="2147483667" r:id="rId14"/>
    <p:sldLayoutId id="2147483668" r:id="rId15"/>
    <p:sldLayoutId id="2147483673" r:id="rId16"/>
    <p:sldLayoutId id="2147483656" r:id="rId17"/>
    <p:sldLayoutId id="2147483674" r:id="rId18"/>
    <p:sldLayoutId id="2147483676"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12.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1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2.sv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1779662"/>
            <a:ext cx="9144000" cy="586964"/>
          </a:xfrm>
        </p:spPr>
        <p:txBody>
          <a:bodyPr/>
          <a:lstStyle/>
          <a:p>
            <a:r>
              <a:rPr lang="en-US" altLang="ko-KR" b="1" dirty="0">
                <a:latin typeface="Trebuchet MS" panose="020B0603020202020204" pitchFamily="34" charset="0"/>
                <a:ea typeface="맑은 고딕" pitchFamily="50" charset="-127"/>
              </a:rPr>
              <a:t>Acceptance</a:t>
            </a:r>
            <a:endParaRPr lang="en-US" altLang="ko-KR" b="1" dirty="0">
              <a:latin typeface="Trebuchet MS" panose="020B0603020202020204" pitchFamily="34" charset="0"/>
            </a:endParaRPr>
          </a:p>
        </p:txBody>
      </p:sp>
      <p:sp>
        <p:nvSpPr>
          <p:cNvPr id="4" name="Text Placeholder 3"/>
          <p:cNvSpPr>
            <a:spLocks noGrp="1"/>
          </p:cNvSpPr>
          <p:nvPr>
            <p:ph type="body" sz="quarter" idx="11"/>
          </p:nvPr>
        </p:nvSpPr>
        <p:spPr>
          <a:xfrm>
            <a:off x="-148" y="2582650"/>
            <a:ext cx="9144000" cy="288032"/>
          </a:xfrm>
        </p:spPr>
        <p:txBody>
          <a:bodyPr/>
          <a:lstStyle/>
          <a:p>
            <a:pPr>
              <a:spcBef>
                <a:spcPts val="0"/>
              </a:spcBef>
              <a:defRPr/>
            </a:pPr>
            <a:r>
              <a:rPr lang="en-US" altLang="ko-KR" sz="1800" b="1" dirty="0">
                <a:latin typeface="Trebuchet MS" panose="020B0603020202020204" pitchFamily="34" charset="0"/>
              </a:rPr>
              <a:t>Team </a:t>
            </a:r>
            <a:r>
              <a:rPr lang="en-SG" sz="1800" b="1" dirty="0" err="1">
                <a:solidFill>
                  <a:srgbClr val="EC771B"/>
                </a:solidFill>
                <a:latin typeface="Trebuchet MS" panose="020B0603020202020204" pitchFamily="34" charset="0"/>
              </a:rPr>
              <a:t>éXi</a:t>
            </a:r>
            <a:endParaRPr lang="en-US" altLang="ko-KR" sz="1800" b="1" dirty="0">
              <a:solidFill>
                <a:srgbClr val="EC771B"/>
              </a:solidFill>
              <a:latin typeface="Trebuchet MS" panose="020B0603020202020204" pitchFamily="34" charset="0"/>
            </a:endParaRPr>
          </a:p>
        </p:txBody>
      </p:sp>
      <p:pic>
        <p:nvPicPr>
          <p:cNvPr id="6" name="Picture 5">
            <a:extLst>
              <a:ext uri="{FF2B5EF4-FFF2-40B4-BE49-F238E27FC236}">
                <a16:creationId xmlns:a16="http://schemas.microsoft.com/office/drawing/2014/main" id="{4DFE1FDF-F15E-614F-A55D-2437D06AABFB}"/>
              </a:ext>
            </a:extLst>
          </p:cNvPr>
          <p:cNvPicPr>
            <a:picLocks noChangeAspect="1"/>
          </p:cNvPicPr>
          <p:nvPr/>
        </p:nvPicPr>
        <p:blipFill>
          <a:blip r:embed="rId2"/>
          <a:stretch>
            <a:fillRect/>
          </a:stretch>
        </p:blipFill>
        <p:spPr>
          <a:xfrm>
            <a:off x="3634434" y="107220"/>
            <a:ext cx="1874835" cy="1589534"/>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A7F781E-C680-4035-A39A-EC2D42B77923}"/>
              </a:ext>
            </a:extLst>
          </p:cNvPr>
          <p:cNvSpPr/>
          <p:nvPr/>
        </p:nvSpPr>
        <p:spPr>
          <a:xfrm>
            <a:off x="0" y="0"/>
            <a:ext cx="9144000" cy="4587974"/>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pic>
        <p:nvPicPr>
          <p:cNvPr id="2" name="Picture 1"/>
          <p:cNvPicPr>
            <a:picLocks noChangeAspect="1"/>
          </p:cNvPicPr>
          <p:nvPr/>
        </p:nvPicPr>
        <p:blipFill>
          <a:blip r:embed="rId2"/>
          <a:stretch>
            <a:fillRect/>
          </a:stretch>
        </p:blipFill>
        <p:spPr>
          <a:xfrm>
            <a:off x="0" y="267494"/>
            <a:ext cx="9144000" cy="3888432"/>
          </a:xfrm>
          <a:prstGeom prst="rect">
            <a:avLst/>
          </a:prstGeom>
        </p:spPr>
      </p:pic>
      <p:sp>
        <p:nvSpPr>
          <p:cNvPr id="7" name="Rectangle 6">
            <a:extLst>
              <a:ext uri="{FF2B5EF4-FFF2-40B4-BE49-F238E27FC236}">
                <a16:creationId xmlns:a16="http://schemas.microsoft.com/office/drawing/2014/main" id="{7DF20CEC-56D6-4353-A821-D12831A1BF09}"/>
              </a:ext>
            </a:extLst>
          </p:cNvPr>
          <p:cNvSpPr/>
          <p:nvPr/>
        </p:nvSpPr>
        <p:spPr>
          <a:xfrm>
            <a:off x="-36512" y="201583"/>
            <a:ext cx="3066865" cy="707886"/>
          </a:xfrm>
          <a:prstGeom prst="rect">
            <a:avLst/>
          </a:prstGeom>
          <a:noFill/>
        </p:spPr>
        <p:txBody>
          <a:bodyPr wrap="none" lIns="91440" tIns="45720" rIns="91440" bIns="45720">
            <a:spAutoFit/>
          </a:bodyPr>
          <a:lstStyle/>
          <a:p>
            <a:pPr algn="ctr"/>
            <a:r>
              <a:rPr lang="en-US" sz="4000" b="0" cap="none" spc="0" dirty="0">
                <a:ln w="0"/>
                <a:solidFill>
                  <a:srgbClr val="EC771B"/>
                </a:solidFill>
                <a:effectLst>
                  <a:outerShdw blurRad="38100" dist="25400" dir="5400000" algn="ctr" rotWithShape="0">
                    <a:srgbClr val="6E747A">
                      <a:alpha val="43000"/>
                    </a:srgbClr>
                  </a:outerShdw>
                </a:effectLst>
                <a:latin typeface="Trebuchet MS" panose="020B0603020202020204" pitchFamily="34" charset="0"/>
              </a:rPr>
              <a:t>Architecture</a:t>
            </a:r>
          </a:p>
        </p:txBody>
      </p:sp>
    </p:spTree>
    <p:extLst>
      <p:ext uri="{BB962C8B-B14F-4D97-AF65-F5344CB8AC3E}">
        <p14:creationId xmlns:p14="http://schemas.microsoft.com/office/powerpoint/2010/main" val="176054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0" y="2283718"/>
            <a:ext cx="4572000" cy="576064"/>
          </a:xfrm>
        </p:spPr>
        <p:txBody>
          <a:bodyPr/>
          <a:lstStyle/>
          <a:p>
            <a:r>
              <a:rPr lang="en-US" altLang="ko-KR" dirty="0">
                <a:latin typeface="Trebuchet MS" panose="020B0603020202020204" pitchFamily="34" charset="0"/>
              </a:rPr>
              <a:t>Demonstration</a:t>
            </a:r>
            <a:endParaRPr lang="ko-KR" altLang="en-US" dirty="0">
              <a:latin typeface="Trebuchet MS" panose="020B0603020202020204" pitchFamily="34" charset="0"/>
            </a:endParaRP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2083482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Solution</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Proposing….</a:t>
            </a:r>
          </a:p>
        </p:txBody>
      </p:sp>
      <p:sp>
        <p:nvSpPr>
          <p:cNvPr id="13" name="Rectangle 12"/>
          <p:cNvSpPr/>
          <p:nvPr/>
        </p:nvSpPr>
        <p:spPr>
          <a:xfrm>
            <a:off x="3054196" y="2787774"/>
            <a:ext cx="2767817" cy="4140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9" name="Oval 18"/>
          <p:cNvSpPr/>
          <p:nvPr/>
        </p:nvSpPr>
        <p:spPr>
          <a:xfrm>
            <a:off x="519846" y="379651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rebuchet MS" panose="020B0603020202020204" pitchFamily="34" charset="0"/>
            </a:endParaRPr>
          </a:p>
        </p:txBody>
      </p:sp>
      <p:sp>
        <p:nvSpPr>
          <p:cNvPr id="20" name="Oval 19"/>
          <p:cNvSpPr/>
          <p:nvPr/>
        </p:nvSpPr>
        <p:spPr>
          <a:xfrm>
            <a:off x="2603781" y="379651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rebuchet MS" panose="020B0603020202020204" pitchFamily="34" charset="0"/>
            </a:endParaRPr>
          </a:p>
        </p:txBody>
      </p:sp>
      <p:sp>
        <p:nvSpPr>
          <p:cNvPr id="21" name="Oval 20"/>
          <p:cNvSpPr/>
          <p:nvPr/>
        </p:nvSpPr>
        <p:spPr>
          <a:xfrm>
            <a:off x="4687716" y="379651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rebuchet MS" panose="020B0603020202020204" pitchFamily="34" charset="0"/>
            </a:endParaRPr>
          </a:p>
        </p:txBody>
      </p:sp>
      <p:sp>
        <p:nvSpPr>
          <p:cNvPr id="22" name="Oval 21"/>
          <p:cNvSpPr/>
          <p:nvPr/>
        </p:nvSpPr>
        <p:spPr>
          <a:xfrm>
            <a:off x="6771652" y="379651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rebuchet MS" panose="020B0603020202020204" pitchFamily="34" charset="0"/>
            </a:endParaRPr>
          </a:p>
        </p:txBody>
      </p:sp>
      <p:grpSp>
        <p:nvGrpSpPr>
          <p:cNvPr id="26" name="Group 25"/>
          <p:cNvGrpSpPr/>
          <p:nvPr/>
        </p:nvGrpSpPr>
        <p:grpSpPr>
          <a:xfrm>
            <a:off x="1187624" y="3723878"/>
            <a:ext cx="1209506" cy="812442"/>
            <a:chOff x="1472558" y="998559"/>
            <a:chExt cx="2765965" cy="812442"/>
          </a:xfrm>
        </p:grpSpPr>
        <p:sp>
          <p:nvSpPr>
            <p:cNvPr id="27" name="TextBox 26"/>
            <p:cNvSpPr txBox="1"/>
            <p:nvPr/>
          </p:nvSpPr>
          <p:spPr>
            <a:xfrm>
              <a:off x="1472558" y="1257003"/>
              <a:ext cx="2765965" cy="553998"/>
            </a:xfrm>
            <a:prstGeom prst="rect">
              <a:avLst/>
            </a:prstGeom>
            <a:noFill/>
          </p:spPr>
          <p:txBody>
            <a:bodyPr wrap="square" rtlCol="0">
              <a:spAutoFit/>
            </a:bodyPr>
            <a:lstStyle/>
            <a:p>
              <a:pPr latinLnBrk="0">
                <a:defRPr/>
              </a:pPr>
              <a:r>
                <a:rPr lang="en-US" altLang="ko-KR" sz="1000" dirty="0">
                  <a:solidFill>
                    <a:schemeClr val="bg1"/>
                  </a:solidFill>
                  <a:latin typeface="Trebuchet MS" panose="020B0603020202020204" pitchFamily="34" charset="0"/>
                  <a:cs typeface="Arial" pitchFamily="34" charset="0"/>
                </a:rPr>
                <a:t>Elimination of Paper Based System</a:t>
              </a:r>
              <a:endParaRPr lang="en-JM" altLang="ko-KR" sz="1000" dirty="0">
                <a:solidFill>
                  <a:schemeClr val="bg1"/>
                </a:solidFill>
                <a:latin typeface="Trebuchet MS" panose="020B0603020202020204" pitchFamily="34" charset="0"/>
                <a:cs typeface="Arial" pitchFamily="34" charset="0"/>
              </a:endParaRPr>
            </a:p>
          </p:txBody>
        </p:sp>
        <p:sp>
          <p:nvSpPr>
            <p:cNvPr id="28" name="TextBox 27"/>
            <p:cNvSpPr txBox="1"/>
            <p:nvPr/>
          </p:nvSpPr>
          <p:spPr>
            <a:xfrm>
              <a:off x="1472558" y="998559"/>
              <a:ext cx="2765965" cy="276999"/>
            </a:xfrm>
            <a:prstGeom prst="rect">
              <a:avLst/>
            </a:prstGeom>
            <a:noFill/>
          </p:spPr>
          <p:txBody>
            <a:bodyPr wrap="square" rtlCol="0">
              <a:spAutoFit/>
            </a:bodyPr>
            <a:lstStyle/>
            <a:p>
              <a:r>
                <a:rPr lang="en-US" altLang="ko-KR" sz="1200" b="1" dirty="0" err="1">
                  <a:solidFill>
                    <a:schemeClr val="bg1"/>
                  </a:solidFill>
                  <a:latin typeface="Trebuchet MS" panose="020B0603020202020204" pitchFamily="34" charset="0"/>
                  <a:cs typeface="Arial" pitchFamily="34" charset="0"/>
                </a:rPr>
                <a:t>Digitalised</a:t>
              </a:r>
              <a:endParaRPr lang="ko-KR" altLang="en-US" sz="1200" b="1" dirty="0">
                <a:solidFill>
                  <a:schemeClr val="bg1"/>
                </a:solidFill>
                <a:latin typeface="Trebuchet MS" panose="020B0603020202020204" pitchFamily="34" charset="0"/>
                <a:cs typeface="Arial" pitchFamily="34" charset="0"/>
              </a:endParaRPr>
            </a:p>
          </p:txBody>
        </p:sp>
      </p:grpSp>
      <p:grpSp>
        <p:nvGrpSpPr>
          <p:cNvPr id="29" name="Group 28"/>
          <p:cNvGrpSpPr/>
          <p:nvPr/>
        </p:nvGrpSpPr>
        <p:grpSpPr>
          <a:xfrm>
            <a:off x="3262481" y="3723878"/>
            <a:ext cx="1209506" cy="928005"/>
            <a:chOff x="1472558" y="998559"/>
            <a:chExt cx="2765965" cy="928005"/>
          </a:xfrm>
        </p:grpSpPr>
        <p:sp>
          <p:nvSpPr>
            <p:cNvPr id="30" name="TextBox 29"/>
            <p:cNvSpPr txBox="1"/>
            <p:nvPr/>
          </p:nvSpPr>
          <p:spPr>
            <a:xfrm>
              <a:off x="1472558" y="1218678"/>
              <a:ext cx="2765965" cy="707886"/>
            </a:xfrm>
            <a:prstGeom prst="rect">
              <a:avLst/>
            </a:prstGeom>
            <a:noFill/>
          </p:spPr>
          <p:txBody>
            <a:bodyPr wrap="square" rtlCol="0">
              <a:spAutoFit/>
            </a:bodyPr>
            <a:lstStyle/>
            <a:p>
              <a:pPr latinLnBrk="0">
                <a:defRPr/>
              </a:pPr>
              <a:r>
                <a:rPr lang="en-US" altLang="ko-KR" sz="1000" dirty="0">
                  <a:solidFill>
                    <a:schemeClr val="bg1"/>
                  </a:solidFill>
                  <a:latin typeface="Trebuchet MS" panose="020B0603020202020204" pitchFamily="34" charset="0"/>
                  <a:cs typeface="Arial" pitchFamily="34" charset="0"/>
                </a:rPr>
                <a:t>Reduction in time taken to perform administrative tasks</a:t>
              </a:r>
              <a:endParaRPr lang="en-JM" altLang="ko-KR" sz="1000" dirty="0">
                <a:solidFill>
                  <a:schemeClr val="bg1"/>
                </a:solidFill>
                <a:latin typeface="Trebuchet MS" panose="020B0603020202020204" pitchFamily="34" charset="0"/>
                <a:cs typeface="Arial" pitchFamily="34" charset="0"/>
              </a:endParaRPr>
            </a:p>
          </p:txBody>
        </p:sp>
        <p:sp>
          <p:nvSpPr>
            <p:cNvPr id="31" name="TextBox 30"/>
            <p:cNvSpPr txBox="1"/>
            <p:nvPr/>
          </p:nvSpPr>
          <p:spPr>
            <a:xfrm>
              <a:off x="1472558" y="998559"/>
              <a:ext cx="2765965" cy="276999"/>
            </a:xfrm>
            <a:prstGeom prst="rect">
              <a:avLst/>
            </a:prstGeom>
            <a:noFill/>
          </p:spPr>
          <p:txBody>
            <a:bodyPr wrap="square" rtlCol="0">
              <a:spAutoFit/>
            </a:bodyPr>
            <a:lstStyle/>
            <a:p>
              <a:r>
                <a:rPr lang="en-US" altLang="ko-KR" sz="1200" b="1" dirty="0">
                  <a:solidFill>
                    <a:schemeClr val="bg1"/>
                  </a:solidFill>
                  <a:latin typeface="Trebuchet MS" panose="020B0603020202020204" pitchFamily="34" charset="0"/>
                  <a:cs typeface="Arial" pitchFamily="34" charset="0"/>
                </a:rPr>
                <a:t>Time Saving</a:t>
              </a:r>
              <a:endParaRPr lang="ko-KR" altLang="en-US" sz="1200" b="1" dirty="0">
                <a:solidFill>
                  <a:schemeClr val="bg1"/>
                </a:solidFill>
                <a:latin typeface="Trebuchet MS" panose="020B0603020202020204" pitchFamily="34" charset="0"/>
                <a:cs typeface="Arial" pitchFamily="34" charset="0"/>
              </a:endParaRPr>
            </a:p>
          </p:txBody>
        </p:sp>
      </p:grpSp>
      <p:grpSp>
        <p:nvGrpSpPr>
          <p:cNvPr id="32" name="Group 31"/>
          <p:cNvGrpSpPr/>
          <p:nvPr/>
        </p:nvGrpSpPr>
        <p:grpSpPr>
          <a:xfrm>
            <a:off x="5337337" y="3723878"/>
            <a:ext cx="1731806" cy="620229"/>
            <a:chOff x="1472556" y="998559"/>
            <a:chExt cx="3960388" cy="620229"/>
          </a:xfrm>
        </p:grpSpPr>
        <p:sp>
          <p:nvSpPr>
            <p:cNvPr id="33" name="TextBox 32"/>
            <p:cNvSpPr txBox="1"/>
            <p:nvPr/>
          </p:nvSpPr>
          <p:spPr>
            <a:xfrm>
              <a:off x="1472556" y="1218678"/>
              <a:ext cx="2765965" cy="400110"/>
            </a:xfrm>
            <a:prstGeom prst="rect">
              <a:avLst/>
            </a:prstGeom>
            <a:noFill/>
          </p:spPr>
          <p:txBody>
            <a:bodyPr wrap="square" rtlCol="0">
              <a:spAutoFit/>
            </a:bodyPr>
            <a:lstStyle/>
            <a:p>
              <a:pPr latinLnBrk="0">
                <a:defRPr/>
              </a:pPr>
              <a:r>
                <a:rPr lang="en-US" altLang="ko-KR" sz="1000" dirty="0">
                  <a:solidFill>
                    <a:schemeClr val="bg1"/>
                  </a:solidFill>
                  <a:latin typeface="Trebuchet MS" panose="020B0603020202020204" pitchFamily="34" charset="0"/>
                  <a:cs typeface="Arial" pitchFamily="34" charset="0"/>
                </a:rPr>
                <a:t>No more double effort!</a:t>
              </a:r>
              <a:endParaRPr lang="en-JM" altLang="ko-KR" sz="1000" dirty="0">
                <a:solidFill>
                  <a:schemeClr val="bg1"/>
                </a:solidFill>
                <a:latin typeface="Trebuchet MS" panose="020B0603020202020204" pitchFamily="34" charset="0"/>
                <a:cs typeface="Arial" pitchFamily="34" charset="0"/>
              </a:endParaRPr>
            </a:p>
          </p:txBody>
        </p:sp>
        <p:sp>
          <p:nvSpPr>
            <p:cNvPr id="34" name="TextBox 33"/>
            <p:cNvSpPr txBox="1"/>
            <p:nvPr/>
          </p:nvSpPr>
          <p:spPr>
            <a:xfrm>
              <a:off x="1472556" y="998559"/>
              <a:ext cx="3960388" cy="261610"/>
            </a:xfrm>
            <a:prstGeom prst="rect">
              <a:avLst/>
            </a:prstGeom>
            <a:noFill/>
          </p:spPr>
          <p:txBody>
            <a:bodyPr wrap="square" rtlCol="0">
              <a:spAutoFit/>
            </a:bodyPr>
            <a:lstStyle/>
            <a:p>
              <a:r>
                <a:rPr lang="en-US" altLang="ko-KR" sz="1100" b="1" dirty="0">
                  <a:solidFill>
                    <a:schemeClr val="bg1"/>
                  </a:solidFill>
                  <a:latin typeface="Trebuchet MS" panose="020B0603020202020204" pitchFamily="34" charset="0"/>
                  <a:cs typeface="Arial" pitchFamily="34" charset="0"/>
                </a:rPr>
                <a:t>Integrated Processes</a:t>
              </a:r>
              <a:endParaRPr lang="ko-KR" altLang="en-US" sz="1100" b="1" dirty="0">
                <a:solidFill>
                  <a:schemeClr val="bg1"/>
                </a:solidFill>
                <a:latin typeface="Trebuchet MS" panose="020B0603020202020204" pitchFamily="34" charset="0"/>
                <a:cs typeface="Arial" pitchFamily="34" charset="0"/>
              </a:endParaRPr>
            </a:p>
          </p:txBody>
        </p:sp>
      </p:grpSp>
      <p:grpSp>
        <p:nvGrpSpPr>
          <p:cNvPr id="35" name="Group 34"/>
          <p:cNvGrpSpPr/>
          <p:nvPr/>
        </p:nvGrpSpPr>
        <p:grpSpPr>
          <a:xfrm>
            <a:off x="7412194" y="3723878"/>
            <a:ext cx="1912334" cy="812442"/>
            <a:chOff x="1472558" y="998559"/>
            <a:chExt cx="4373230" cy="812442"/>
          </a:xfrm>
        </p:grpSpPr>
        <p:sp>
          <p:nvSpPr>
            <p:cNvPr id="36" name="TextBox 35"/>
            <p:cNvSpPr txBox="1"/>
            <p:nvPr/>
          </p:nvSpPr>
          <p:spPr>
            <a:xfrm>
              <a:off x="1472558" y="1257003"/>
              <a:ext cx="3960389" cy="553998"/>
            </a:xfrm>
            <a:prstGeom prst="rect">
              <a:avLst/>
            </a:prstGeom>
            <a:noFill/>
          </p:spPr>
          <p:txBody>
            <a:bodyPr wrap="square" rtlCol="0">
              <a:spAutoFit/>
            </a:bodyPr>
            <a:lstStyle/>
            <a:p>
              <a:pPr latinLnBrk="0">
                <a:defRPr/>
              </a:pPr>
              <a:r>
                <a:rPr lang="en-US" altLang="ko-KR" sz="1000" dirty="0">
                  <a:solidFill>
                    <a:schemeClr val="bg1"/>
                  </a:solidFill>
                  <a:latin typeface="Trebuchet MS" panose="020B0603020202020204" pitchFamily="34" charset="0"/>
                  <a:cs typeface="Arial" pitchFamily="34" charset="0"/>
                </a:rPr>
                <a:t>Provides platform for parents to keep track of their child’s performance</a:t>
              </a:r>
              <a:endParaRPr lang="en-JM" altLang="ko-KR" sz="1000" dirty="0">
                <a:solidFill>
                  <a:schemeClr val="bg1"/>
                </a:solidFill>
                <a:latin typeface="Trebuchet MS" panose="020B0603020202020204" pitchFamily="34" charset="0"/>
                <a:cs typeface="Arial" pitchFamily="34" charset="0"/>
              </a:endParaRPr>
            </a:p>
          </p:txBody>
        </p:sp>
        <p:sp>
          <p:nvSpPr>
            <p:cNvPr id="37" name="TextBox 36"/>
            <p:cNvSpPr txBox="1"/>
            <p:nvPr/>
          </p:nvSpPr>
          <p:spPr>
            <a:xfrm>
              <a:off x="1472558" y="998559"/>
              <a:ext cx="4373230" cy="261610"/>
            </a:xfrm>
            <a:prstGeom prst="rect">
              <a:avLst/>
            </a:prstGeom>
            <a:noFill/>
          </p:spPr>
          <p:txBody>
            <a:bodyPr wrap="square" rtlCol="0">
              <a:spAutoFit/>
            </a:bodyPr>
            <a:lstStyle/>
            <a:p>
              <a:r>
                <a:rPr lang="en-US" altLang="ko-KR" sz="1100" b="1" dirty="0">
                  <a:solidFill>
                    <a:schemeClr val="bg1"/>
                  </a:solidFill>
                  <a:latin typeface="Trebuchet MS" panose="020B0603020202020204" pitchFamily="34" charset="0"/>
                  <a:cs typeface="Arial" pitchFamily="34" charset="0"/>
                </a:rPr>
                <a:t>Involvement of Parents</a:t>
              </a:r>
              <a:endParaRPr lang="ko-KR" altLang="en-US" sz="1100" b="1" dirty="0">
                <a:solidFill>
                  <a:schemeClr val="bg1"/>
                </a:solidFill>
                <a:latin typeface="Trebuchet MS" panose="020B0603020202020204" pitchFamily="34" charset="0"/>
                <a:cs typeface="Arial" pitchFamily="34" charset="0"/>
              </a:endParaRPr>
            </a:p>
          </p:txBody>
        </p:sp>
      </p:grpSp>
      <p:sp>
        <p:nvSpPr>
          <p:cNvPr id="42" name="Oval 41"/>
          <p:cNvSpPr/>
          <p:nvPr/>
        </p:nvSpPr>
        <p:spPr>
          <a:xfrm>
            <a:off x="4006056" y="1758559"/>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rebuchet MS" panose="020B0603020202020204" pitchFamily="34" charset="0"/>
            </a:endParaRPr>
          </a:p>
        </p:txBody>
      </p:sp>
      <p:sp>
        <p:nvSpPr>
          <p:cNvPr id="43" name="Donut 24"/>
          <p:cNvSpPr/>
          <p:nvPr/>
        </p:nvSpPr>
        <p:spPr>
          <a:xfrm>
            <a:off x="4242130" y="1993038"/>
            <a:ext cx="391947" cy="395137"/>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Trebuchet MS" panose="020B0603020202020204" pitchFamily="34" charset="0"/>
            </a:endParaRPr>
          </a:p>
        </p:txBody>
      </p:sp>
      <p:sp>
        <p:nvSpPr>
          <p:cNvPr id="44" name="TextBox 43"/>
          <p:cNvSpPr txBox="1"/>
          <p:nvPr/>
        </p:nvSpPr>
        <p:spPr>
          <a:xfrm>
            <a:off x="3193562" y="2839032"/>
            <a:ext cx="2530566" cy="338554"/>
          </a:xfrm>
          <a:prstGeom prst="rect">
            <a:avLst/>
          </a:prstGeom>
          <a:noFill/>
        </p:spPr>
        <p:txBody>
          <a:bodyPr wrap="square" rtlCol="0">
            <a:spAutoFit/>
          </a:bodyPr>
          <a:lstStyle/>
          <a:p>
            <a:pPr algn="ctr"/>
            <a:r>
              <a:rPr lang="en-US" altLang="ko-KR" sz="1600" b="1" dirty="0">
                <a:solidFill>
                  <a:schemeClr val="bg1"/>
                </a:solidFill>
                <a:latin typeface="Trebuchet MS" panose="020B0603020202020204" pitchFamily="34" charset="0"/>
                <a:cs typeface="Arial" pitchFamily="34" charset="0"/>
              </a:rPr>
              <a:t>Your Text Here</a:t>
            </a:r>
            <a:endParaRPr lang="ko-KR" altLang="en-US" sz="1600" b="1" dirty="0">
              <a:solidFill>
                <a:schemeClr val="bg1"/>
              </a:solidFill>
              <a:latin typeface="Trebuchet MS" panose="020B0603020202020204" pitchFamily="34" charset="0"/>
              <a:cs typeface="Arial" pitchFamily="34" charset="0"/>
            </a:endParaRPr>
          </a:p>
        </p:txBody>
      </p:sp>
      <p:pic>
        <p:nvPicPr>
          <p:cNvPr id="12" name="Graphic 11">
            <a:extLst>
              <a:ext uri="{FF2B5EF4-FFF2-40B4-BE49-F238E27FC236}">
                <a16:creationId xmlns:a16="http://schemas.microsoft.com/office/drawing/2014/main" id="{61024B00-53E7-4978-B590-7AEFCAEFC7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894" y="3869955"/>
            <a:ext cx="422176" cy="422176"/>
          </a:xfrm>
          <a:prstGeom prst="rect">
            <a:avLst/>
          </a:prstGeom>
        </p:spPr>
      </p:pic>
      <p:pic>
        <p:nvPicPr>
          <p:cNvPr id="15" name="Graphic 14">
            <a:extLst>
              <a:ext uri="{FF2B5EF4-FFF2-40B4-BE49-F238E27FC236}">
                <a16:creationId xmlns:a16="http://schemas.microsoft.com/office/drawing/2014/main" id="{75641808-DD89-41B0-B9E9-740EF38CD68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6389" y="3875619"/>
            <a:ext cx="410847" cy="410847"/>
          </a:xfrm>
          <a:prstGeom prst="rect">
            <a:avLst/>
          </a:prstGeom>
        </p:spPr>
      </p:pic>
      <p:pic>
        <p:nvPicPr>
          <p:cNvPr id="17" name="Graphic 16">
            <a:extLst>
              <a:ext uri="{FF2B5EF4-FFF2-40B4-BE49-F238E27FC236}">
                <a16:creationId xmlns:a16="http://schemas.microsoft.com/office/drawing/2014/main" id="{8FC82352-52D3-43E0-B0D0-FE5FFAC1776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2482" y="3875764"/>
            <a:ext cx="422176" cy="422176"/>
          </a:xfrm>
          <a:prstGeom prst="rect">
            <a:avLst/>
          </a:prstGeom>
        </p:spPr>
      </p:pic>
      <p:pic>
        <p:nvPicPr>
          <p:cNvPr id="48" name="Picture 47">
            <a:extLst>
              <a:ext uri="{FF2B5EF4-FFF2-40B4-BE49-F238E27FC236}">
                <a16:creationId xmlns:a16="http://schemas.microsoft.com/office/drawing/2014/main" id="{5E24F7D3-ED5C-48BB-9541-68EF4DDDF3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39719" y="1437650"/>
            <a:ext cx="2782294" cy="1764144"/>
          </a:xfrm>
          <a:prstGeom prst="rect">
            <a:avLst/>
          </a:prstGeom>
        </p:spPr>
      </p:pic>
      <p:pic>
        <p:nvPicPr>
          <p:cNvPr id="50" name="Graphic 49">
            <a:extLst>
              <a:ext uri="{FF2B5EF4-FFF2-40B4-BE49-F238E27FC236}">
                <a16:creationId xmlns:a16="http://schemas.microsoft.com/office/drawing/2014/main" id="{2CAA754A-3162-4E63-8E69-1E48D6D93D2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33309" y="3844428"/>
            <a:ext cx="469210" cy="469210"/>
          </a:xfrm>
          <a:prstGeom prst="rect">
            <a:avLst/>
          </a:prstGeom>
        </p:spPr>
      </p:pic>
    </p:spTree>
    <p:extLst>
      <p:ext uri="{BB962C8B-B14F-4D97-AF65-F5344CB8AC3E}">
        <p14:creationId xmlns:p14="http://schemas.microsoft.com/office/powerpoint/2010/main" val="922208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81632"/>
            <a:ext cx="9470569" cy="576064"/>
          </a:xfrm>
        </p:spPr>
        <p:txBody>
          <a:bodyPr/>
          <a:lstStyle/>
          <a:p>
            <a:r>
              <a:rPr lang="en-US" altLang="ko-KR" b="1" dirty="0">
                <a:latin typeface="Trebuchet MS" panose="020B0603020202020204" pitchFamily="34" charset="0"/>
              </a:rPr>
              <a:t>Persona</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1" y="757696"/>
            <a:ext cx="9470569" cy="288032"/>
          </a:xfrm>
        </p:spPr>
        <p:txBody>
          <a:bodyPr/>
          <a:lstStyle/>
          <a:p>
            <a:pPr lvl="0"/>
            <a:r>
              <a:rPr lang="en-US" altLang="ko-KR" dirty="0">
                <a:latin typeface="Trebuchet MS" panose="020B0603020202020204" pitchFamily="34" charset="0"/>
              </a:rPr>
              <a:t>Who are our intended users?</a:t>
            </a:r>
          </a:p>
        </p:txBody>
      </p:sp>
      <p:pic>
        <p:nvPicPr>
          <p:cNvPr id="2050" name="Picture 2" descr="Image result for boss baby">
            <a:extLst>
              <a:ext uri="{FF2B5EF4-FFF2-40B4-BE49-F238E27FC236}">
                <a16:creationId xmlns:a16="http://schemas.microsoft.com/office/drawing/2014/main" id="{6EBE390F-F29D-4CC4-B795-EB56E41E08D7}"/>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091" b="99853" l="9961" r="89844">
                        <a14:foregroundMark x1="45801" y1="9677" x2="52246" y2="9091"/>
                        <a14:foregroundMark x1="52246" y1="9091" x2="57129" y2="9971"/>
                        <a14:foregroundMark x1="19727" y1="91202" x2="19727" y2="91202"/>
                        <a14:foregroundMark x1="20020" y1="91202" x2="15234" y2="97507"/>
                        <a14:foregroundMark x1="15234" y1="97507" x2="14648" y2="99853"/>
                        <a14:foregroundMark x1="20215" y1="90323" x2="16992" y2="93988"/>
                        <a14:foregroundMark x1="41406" y1="56598" x2="39844" y2="53372"/>
                        <a14:foregroundMark x1="54785" y1="54399" x2="60742" y2="56745"/>
                        <a14:foregroundMark x1="60742" y1="56745" x2="62988" y2="56012"/>
                        <a14:foregroundMark x1="54590" y1="75513" x2="53711" y2="83284"/>
                        <a14:foregroundMark x1="47852" y1="75513" x2="47949" y2="84897"/>
                        <a14:foregroundMark x1="54980" y1="89443" x2="55664" y2="95455"/>
                        <a14:foregroundMark x1="45703" y1="90323" x2="45020" y2="93695"/>
                        <a14:foregroundMark x1="62012" y1="98680" x2="73926" y2="97654"/>
                        <a14:foregroundMark x1="39063" y1="99120" x2="46484" y2="98827"/>
                        <a14:foregroundMark x1="46484" y1="98827" x2="59473" y2="99120"/>
                        <a14:foregroundMark x1="68750" y1="92522" x2="79590" y2="91202"/>
                      </a14:backgroundRemoval>
                    </a14:imgEffect>
                  </a14:imgLayer>
                </a14:imgProps>
              </a:ext>
              <a:ext uri="{28A0092B-C50C-407E-A947-70E740481C1C}">
                <a14:useLocalDpi xmlns:a14="http://schemas.microsoft.com/office/drawing/2010/main" val="0"/>
              </a:ext>
            </a:extLst>
          </a:blip>
          <a:srcRect/>
          <a:stretch>
            <a:fillRect/>
          </a:stretch>
        </p:blipFill>
        <p:spPr bwMode="auto">
          <a:xfrm>
            <a:off x="323528" y="1220573"/>
            <a:ext cx="2983188" cy="19182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6F1114-B793-481F-9919-53025FB9C527}"/>
              </a:ext>
            </a:extLst>
          </p:cNvPr>
          <p:cNvSpPr txBox="1"/>
          <p:nvPr/>
        </p:nvSpPr>
        <p:spPr>
          <a:xfrm>
            <a:off x="1259632" y="3159769"/>
            <a:ext cx="1044116" cy="307777"/>
          </a:xfrm>
          <a:prstGeom prst="rect">
            <a:avLst/>
          </a:prstGeom>
          <a:noFill/>
        </p:spPr>
        <p:txBody>
          <a:bodyPr wrap="square" rtlCol="0">
            <a:spAutoFit/>
          </a:bodyPr>
          <a:lstStyle/>
          <a:p>
            <a:r>
              <a:rPr lang="en-US" sz="1400" b="1" dirty="0">
                <a:solidFill>
                  <a:schemeClr val="bg1"/>
                </a:solidFill>
                <a:latin typeface="Trebuchet MS" panose="020B0603020202020204" pitchFamily="34" charset="0"/>
              </a:rPr>
              <a:t>Edwin Tan</a:t>
            </a:r>
            <a:endParaRPr lang="en-SG" sz="1400" b="1"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47473D6C-AEF3-4639-A9A5-E7CACC912208}"/>
              </a:ext>
            </a:extLst>
          </p:cNvPr>
          <p:cNvSpPr txBox="1"/>
          <p:nvPr/>
        </p:nvSpPr>
        <p:spPr>
          <a:xfrm>
            <a:off x="5380" y="3467546"/>
            <a:ext cx="3760176" cy="1015663"/>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29 years old Master Admin of the Centre</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Has been working at the Centre for 3 years</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Patient and Meticulous</a:t>
            </a:r>
            <a:endParaRPr lang="en-SG" sz="1200" dirty="0">
              <a:solidFill>
                <a:schemeClr val="bg1"/>
              </a:solidFill>
              <a:latin typeface="Trebuchet MS" panose="020B0603020202020204" pitchFamily="34" charset="0"/>
            </a:endParaRPr>
          </a:p>
        </p:txBody>
      </p:sp>
      <p:pic>
        <p:nvPicPr>
          <p:cNvPr id="7" name="Graphic 6">
            <a:extLst>
              <a:ext uri="{FF2B5EF4-FFF2-40B4-BE49-F238E27FC236}">
                <a16:creationId xmlns:a16="http://schemas.microsoft.com/office/drawing/2014/main" id="{2638E94C-3B11-44B4-9509-E18D217DDCD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1064" y="2211593"/>
            <a:ext cx="548591" cy="548591"/>
          </a:xfrm>
          <a:prstGeom prst="rect">
            <a:avLst/>
          </a:prstGeom>
        </p:spPr>
      </p:pic>
      <p:sp>
        <p:nvSpPr>
          <p:cNvPr id="19" name="TextBox 18">
            <a:extLst>
              <a:ext uri="{FF2B5EF4-FFF2-40B4-BE49-F238E27FC236}">
                <a16:creationId xmlns:a16="http://schemas.microsoft.com/office/drawing/2014/main" id="{E9902B73-2464-49B0-80A4-2B7308B0039D}"/>
              </a:ext>
            </a:extLst>
          </p:cNvPr>
          <p:cNvSpPr txBox="1"/>
          <p:nvPr/>
        </p:nvSpPr>
        <p:spPr>
          <a:xfrm>
            <a:off x="4799978" y="2285833"/>
            <a:ext cx="2549572" cy="400110"/>
          </a:xfrm>
          <a:prstGeom prst="rect">
            <a:avLst/>
          </a:prstGeom>
          <a:noFill/>
        </p:spPr>
        <p:txBody>
          <a:bodyPr wrap="square" rtlCol="0">
            <a:spAutoFit/>
          </a:bodyPr>
          <a:lstStyle/>
          <a:p>
            <a:r>
              <a:rPr lang="en-US" sz="2000" dirty="0">
                <a:latin typeface="Trebuchet MS" panose="020B0603020202020204" pitchFamily="34" charset="0"/>
              </a:rPr>
              <a:t>Branch Management</a:t>
            </a:r>
            <a:endParaRPr lang="en-SG" sz="2000" dirty="0">
              <a:latin typeface="Trebuchet MS" panose="020B0603020202020204" pitchFamily="34" charset="0"/>
            </a:endParaRPr>
          </a:p>
        </p:txBody>
      </p:sp>
      <p:pic>
        <p:nvPicPr>
          <p:cNvPr id="22" name="Graphic 21">
            <a:extLst>
              <a:ext uri="{FF2B5EF4-FFF2-40B4-BE49-F238E27FC236}">
                <a16:creationId xmlns:a16="http://schemas.microsoft.com/office/drawing/2014/main" id="{A33D2F98-91D4-42C4-8874-713C8D9E360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0741" y="2959263"/>
            <a:ext cx="548591" cy="548591"/>
          </a:xfrm>
          <a:prstGeom prst="rect">
            <a:avLst/>
          </a:prstGeom>
        </p:spPr>
      </p:pic>
      <p:sp>
        <p:nvSpPr>
          <p:cNvPr id="28" name="TextBox 27">
            <a:extLst>
              <a:ext uri="{FF2B5EF4-FFF2-40B4-BE49-F238E27FC236}">
                <a16:creationId xmlns:a16="http://schemas.microsoft.com/office/drawing/2014/main" id="{E6F6CF68-A952-469E-94C9-E4A4480CE551}"/>
              </a:ext>
            </a:extLst>
          </p:cNvPr>
          <p:cNvSpPr txBox="1"/>
          <p:nvPr/>
        </p:nvSpPr>
        <p:spPr>
          <a:xfrm>
            <a:off x="4799655" y="3033503"/>
            <a:ext cx="2549572" cy="400110"/>
          </a:xfrm>
          <a:prstGeom prst="rect">
            <a:avLst/>
          </a:prstGeom>
          <a:noFill/>
        </p:spPr>
        <p:txBody>
          <a:bodyPr wrap="square" rtlCol="0">
            <a:spAutoFit/>
          </a:bodyPr>
          <a:lstStyle/>
          <a:p>
            <a:r>
              <a:rPr lang="en-US" sz="2000" dirty="0">
                <a:latin typeface="Trebuchet MS" panose="020B0603020202020204" pitchFamily="34" charset="0"/>
              </a:rPr>
              <a:t>Admin Management</a:t>
            </a:r>
            <a:endParaRPr lang="en-SG" sz="2000" dirty="0">
              <a:latin typeface="Trebuchet MS" panose="020B0603020202020204" pitchFamily="34" charset="0"/>
            </a:endParaRPr>
          </a:p>
        </p:txBody>
      </p:sp>
    </p:spTree>
    <p:extLst>
      <p:ext uri="{BB962C8B-B14F-4D97-AF65-F5344CB8AC3E}">
        <p14:creationId xmlns:p14="http://schemas.microsoft.com/office/powerpoint/2010/main" val="173165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81632"/>
            <a:ext cx="9470569" cy="576064"/>
          </a:xfrm>
        </p:spPr>
        <p:txBody>
          <a:bodyPr/>
          <a:lstStyle/>
          <a:p>
            <a:r>
              <a:rPr lang="en-US" altLang="ko-KR" b="1" dirty="0">
                <a:latin typeface="Trebuchet MS" panose="020B0603020202020204" pitchFamily="34" charset="0"/>
              </a:rPr>
              <a:t>Persona</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1" y="757696"/>
            <a:ext cx="9470569" cy="288032"/>
          </a:xfrm>
        </p:spPr>
        <p:txBody>
          <a:bodyPr/>
          <a:lstStyle/>
          <a:p>
            <a:pPr lvl="0"/>
            <a:r>
              <a:rPr lang="en-US" altLang="ko-KR" dirty="0">
                <a:latin typeface="Trebuchet MS" panose="020B0603020202020204" pitchFamily="34" charset="0"/>
              </a:rPr>
              <a:t>Who are our intended users?</a:t>
            </a:r>
          </a:p>
        </p:txBody>
      </p:sp>
      <p:sp>
        <p:nvSpPr>
          <p:cNvPr id="4" name="TextBox 3">
            <a:extLst>
              <a:ext uri="{FF2B5EF4-FFF2-40B4-BE49-F238E27FC236}">
                <a16:creationId xmlns:a16="http://schemas.microsoft.com/office/drawing/2014/main" id="{1C6F1114-B793-481F-9919-53025FB9C527}"/>
              </a:ext>
            </a:extLst>
          </p:cNvPr>
          <p:cNvSpPr txBox="1"/>
          <p:nvPr/>
        </p:nvSpPr>
        <p:spPr>
          <a:xfrm>
            <a:off x="1259632" y="3159769"/>
            <a:ext cx="1044116" cy="307777"/>
          </a:xfrm>
          <a:prstGeom prst="rect">
            <a:avLst/>
          </a:prstGeom>
          <a:noFill/>
        </p:spPr>
        <p:txBody>
          <a:bodyPr wrap="square" rtlCol="0">
            <a:spAutoFit/>
          </a:bodyPr>
          <a:lstStyle/>
          <a:p>
            <a:r>
              <a:rPr lang="en-US" sz="1400" b="1" dirty="0">
                <a:solidFill>
                  <a:schemeClr val="bg1"/>
                </a:solidFill>
                <a:latin typeface="Trebuchet MS" panose="020B0603020202020204" pitchFamily="34" charset="0"/>
              </a:rPr>
              <a:t>Alvin Tay</a:t>
            </a:r>
            <a:endParaRPr lang="en-SG" sz="1400" b="1"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47473D6C-AEF3-4639-A9A5-E7CACC912208}"/>
              </a:ext>
            </a:extLst>
          </p:cNvPr>
          <p:cNvSpPr txBox="1"/>
          <p:nvPr/>
        </p:nvSpPr>
        <p:spPr>
          <a:xfrm>
            <a:off x="5380" y="3467546"/>
            <a:ext cx="3760176" cy="1015663"/>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29 years old Admin of the Bukit Panjang Branch</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Has been working at the Centre for 1 year</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A detailed worker</a:t>
            </a:r>
            <a:endParaRPr lang="en-SG" sz="1200" dirty="0">
              <a:solidFill>
                <a:schemeClr val="bg1"/>
              </a:solidFill>
              <a:latin typeface="Trebuchet MS" panose="020B0603020202020204" pitchFamily="34" charset="0"/>
            </a:endParaRPr>
          </a:p>
        </p:txBody>
      </p:sp>
      <p:pic>
        <p:nvPicPr>
          <p:cNvPr id="7" name="Graphic 6">
            <a:extLst>
              <a:ext uri="{FF2B5EF4-FFF2-40B4-BE49-F238E27FC236}">
                <a16:creationId xmlns:a16="http://schemas.microsoft.com/office/drawing/2014/main" id="{2638E94C-3B11-44B4-9509-E18D217DDCD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1064" y="1635646"/>
            <a:ext cx="548591" cy="548591"/>
          </a:xfrm>
          <a:prstGeom prst="rect">
            <a:avLst/>
          </a:prstGeom>
        </p:spPr>
      </p:pic>
      <p:sp>
        <p:nvSpPr>
          <p:cNvPr id="19" name="TextBox 18">
            <a:extLst>
              <a:ext uri="{FF2B5EF4-FFF2-40B4-BE49-F238E27FC236}">
                <a16:creationId xmlns:a16="http://schemas.microsoft.com/office/drawing/2014/main" id="{E9902B73-2464-49B0-80A4-2B7308B0039D}"/>
              </a:ext>
            </a:extLst>
          </p:cNvPr>
          <p:cNvSpPr txBox="1"/>
          <p:nvPr/>
        </p:nvSpPr>
        <p:spPr>
          <a:xfrm>
            <a:off x="4799978" y="1709886"/>
            <a:ext cx="2652342" cy="400110"/>
          </a:xfrm>
          <a:prstGeom prst="rect">
            <a:avLst/>
          </a:prstGeom>
          <a:noFill/>
        </p:spPr>
        <p:txBody>
          <a:bodyPr wrap="square" rtlCol="0">
            <a:spAutoFit/>
          </a:bodyPr>
          <a:lstStyle/>
          <a:p>
            <a:r>
              <a:rPr lang="en-US" sz="2000" dirty="0">
                <a:latin typeface="Trebuchet MS" panose="020B0603020202020204" pitchFamily="34" charset="0"/>
              </a:rPr>
              <a:t>Student Management</a:t>
            </a:r>
            <a:endParaRPr lang="en-SG" sz="2000" dirty="0">
              <a:latin typeface="Trebuchet MS" panose="020B0603020202020204" pitchFamily="34" charset="0"/>
            </a:endParaRPr>
          </a:p>
        </p:txBody>
      </p:sp>
      <p:pic>
        <p:nvPicPr>
          <p:cNvPr id="22" name="Graphic 21">
            <a:extLst>
              <a:ext uri="{FF2B5EF4-FFF2-40B4-BE49-F238E27FC236}">
                <a16:creationId xmlns:a16="http://schemas.microsoft.com/office/drawing/2014/main" id="{A33D2F98-91D4-42C4-8874-713C8D9E360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741" y="2383316"/>
            <a:ext cx="548591" cy="548591"/>
          </a:xfrm>
          <a:prstGeom prst="rect">
            <a:avLst/>
          </a:prstGeom>
        </p:spPr>
      </p:pic>
      <p:sp>
        <p:nvSpPr>
          <p:cNvPr id="28" name="TextBox 27">
            <a:extLst>
              <a:ext uri="{FF2B5EF4-FFF2-40B4-BE49-F238E27FC236}">
                <a16:creationId xmlns:a16="http://schemas.microsoft.com/office/drawing/2014/main" id="{E6F6CF68-A952-469E-94C9-E4A4480CE551}"/>
              </a:ext>
            </a:extLst>
          </p:cNvPr>
          <p:cNvSpPr txBox="1"/>
          <p:nvPr/>
        </p:nvSpPr>
        <p:spPr>
          <a:xfrm>
            <a:off x="4799655" y="2457556"/>
            <a:ext cx="2549572" cy="400110"/>
          </a:xfrm>
          <a:prstGeom prst="rect">
            <a:avLst/>
          </a:prstGeom>
          <a:noFill/>
        </p:spPr>
        <p:txBody>
          <a:bodyPr wrap="square" rtlCol="0">
            <a:spAutoFit/>
          </a:bodyPr>
          <a:lstStyle/>
          <a:p>
            <a:r>
              <a:rPr lang="en-US" sz="2000" dirty="0">
                <a:latin typeface="Trebuchet MS" panose="020B0603020202020204" pitchFamily="34" charset="0"/>
              </a:rPr>
              <a:t>Tutor Management</a:t>
            </a:r>
            <a:endParaRPr lang="en-SG" sz="2000" dirty="0">
              <a:latin typeface="Trebuchet MS" panose="020B0603020202020204" pitchFamily="34" charset="0"/>
            </a:endParaRPr>
          </a:p>
        </p:txBody>
      </p:sp>
      <p:pic>
        <p:nvPicPr>
          <p:cNvPr id="11" name="Graphic 10">
            <a:extLst>
              <a:ext uri="{FF2B5EF4-FFF2-40B4-BE49-F238E27FC236}">
                <a16:creationId xmlns:a16="http://schemas.microsoft.com/office/drawing/2014/main" id="{EBBA3D72-5F05-461B-BC7B-3C093443E1D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740" y="3125134"/>
            <a:ext cx="548591" cy="548591"/>
          </a:xfrm>
          <a:prstGeom prst="rect">
            <a:avLst/>
          </a:prstGeom>
        </p:spPr>
      </p:pic>
      <p:sp>
        <p:nvSpPr>
          <p:cNvPr id="12" name="TextBox 11">
            <a:extLst>
              <a:ext uri="{FF2B5EF4-FFF2-40B4-BE49-F238E27FC236}">
                <a16:creationId xmlns:a16="http://schemas.microsoft.com/office/drawing/2014/main" id="{A7746AC1-B2EA-42AF-9D72-EA3085BD9E1D}"/>
              </a:ext>
            </a:extLst>
          </p:cNvPr>
          <p:cNvSpPr txBox="1"/>
          <p:nvPr/>
        </p:nvSpPr>
        <p:spPr>
          <a:xfrm>
            <a:off x="4799654" y="3205226"/>
            <a:ext cx="2652341" cy="400110"/>
          </a:xfrm>
          <a:prstGeom prst="rect">
            <a:avLst/>
          </a:prstGeom>
          <a:noFill/>
        </p:spPr>
        <p:txBody>
          <a:bodyPr wrap="square" rtlCol="0">
            <a:spAutoFit/>
          </a:bodyPr>
          <a:lstStyle/>
          <a:p>
            <a:r>
              <a:rPr lang="en-US" sz="2000" dirty="0">
                <a:latin typeface="Trebuchet MS" panose="020B0603020202020204" pitchFamily="34" charset="0"/>
              </a:rPr>
              <a:t>Subject Management</a:t>
            </a:r>
            <a:endParaRPr lang="en-SG" sz="2000" dirty="0">
              <a:latin typeface="Trebuchet MS" panose="020B0603020202020204" pitchFamily="34" charset="0"/>
            </a:endParaRPr>
          </a:p>
        </p:txBody>
      </p:sp>
      <p:pic>
        <p:nvPicPr>
          <p:cNvPr id="13" name="Graphic 12">
            <a:extLst>
              <a:ext uri="{FF2B5EF4-FFF2-40B4-BE49-F238E27FC236}">
                <a16:creationId xmlns:a16="http://schemas.microsoft.com/office/drawing/2014/main" id="{C793C849-582D-4507-A4E5-BA006853CBC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5683" y="3792473"/>
            <a:ext cx="548591" cy="548591"/>
          </a:xfrm>
          <a:prstGeom prst="rect">
            <a:avLst/>
          </a:prstGeom>
        </p:spPr>
      </p:pic>
      <p:sp>
        <p:nvSpPr>
          <p:cNvPr id="14" name="TextBox 13">
            <a:extLst>
              <a:ext uri="{FF2B5EF4-FFF2-40B4-BE49-F238E27FC236}">
                <a16:creationId xmlns:a16="http://schemas.microsoft.com/office/drawing/2014/main" id="{E9E39AD3-46D2-4B7F-BFAC-3C313BBCF92E}"/>
              </a:ext>
            </a:extLst>
          </p:cNvPr>
          <p:cNvSpPr txBox="1"/>
          <p:nvPr/>
        </p:nvSpPr>
        <p:spPr>
          <a:xfrm>
            <a:off x="4794597" y="3872565"/>
            <a:ext cx="2652341" cy="400110"/>
          </a:xfrm>
          <a:prstGeom prst="rect">
            <a:avLst/>
          </a:prstGeom>
          <a:noFill/>
        </p:spPr>
        <p:txBody>
          <a:bodyPr wrap="square" rtlCol="0">
            <a:spAutoFit/>
          </a:bodyPr>
          <a:lstStyle/>
          <a:p>
            <a:r>
              <a:rPr lang="en-US" sz="2000" dirty="0">
                <a:latin typeface="Trebuchet MS" panose="020B0603020202020204" pitchFamily="34" charset="0"/>
              </a:rPr>
              <a:t>Classes Management</a:t>
            </a:r>
            <a:endParaRPr lang="en-SG" sz="2000" dirty="0">
              <a:latin typeface="Trebuchet MS" panose="020B0603020202020204" pitchFamily="34" charset="0"/>
            </a:endParaRPr>
          </a:p>
        </p:txBody>
      </p:sp>
      <p:pic>
        <p:nvPicPr>
          <p:cNvPr id="15" name="Picture 6" descr="Related image">
            <a:extLst>
              <a:ext uri="{FF2B5EF4-FFF2-40B4-BE49-F238E27FC236}">
                <a16:creationId xmlns:a16="http://schemas.microsoft.com/office/drawing/2014/main" id="{EA742734-BC6A-4D45-AA70-BBD3F474442B}"/>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224" b="99254" l="9961" r="89844">
                        <a14:foregroundMark x1="48145" y1="7090" x2="53711" y2="5224"/>
                        <a14:foregroundMark x1="53711" y1="5224" x2="54297" y2="5224"/>
                        <a14:foregroundMark x1="24023" y1="31716" x2="24805" y2="31157"/>
                        <a14:foregroundMark x1="38086" y1="47015" x2="35449" y2="56157"/>
                        <a14:foregroundMark x1="35449" y1="56157" x2="35352" y2="56343"/>
                        <a14:foregroundMark x1="57324" y1="46642" x2="59863" y2="54478"/>
                        <a14:foregroundMark x1="56836" y1="97948" x2="59570" y2="88060"/>
                        <a14:foregroundMark x1="40430" y1="95896" x2="39844" y2="98507"/>
                        <a14:foregroundMark x1="39941" y1="92164" x2="40430" y2="90485"/>
                        <a14:foregroundMark x1="55859" y1="89179" x2="58887" y2="83582"/>
                        <a14:foregroundMark x1="58887" y1="87500" x2="52637" y2="92351"/>
                        <a14:foregroundMark x1="58496" y1="85821" x2="58984" y2="89739"/>
                        <a14:backgroundMark x1="33984" y1="9515" x2="25781" y2="13246"/>
                        <a14:backgroundMark x1="34863" y1="11007" x2="30762" y2="13993"/>
                        <a14:backgroundMark x1="31055" y1="20336" x2="26563" y2="21082"/>
                        <a14:backgroundMark x1="31836" y1="19403" x2="28711" y2="20336"/>
                        <a14:backgroundMark x1="20801" y1="30410" x2="19531" y2="38246"/>
                        <a14:backgroundMark x1="25879" y1="65485" x2="6934" y2="63806"/>
                        <a14:backgroundMark x1="6934" y1="63806" x2="6934" y2="63806"/>
                        <a14:backgroundMark x1="81738" y1="30970" x2="81738" y2="30970"/>
                        <a14:backgroundMark x1="81250" y1="33582" x2="77930" y2="62127"/>
                        <a14:backgroundMark x1="76465" y1="40112" x2="80371" y2="4104"/>
                        <a14:backgroundMark x1="63770" y1="3731" x2="66797" y2="4664"/>
                        <a14:backgroundMark x1="60059" y1="746" x2="65527" y2="1679"/>
                        <a14:backgroundMark x1="58398" y1="1119" x2="57324" y2="373"/>
                        <a14:backgroundMark x1="35352" y1="93657" x2="31445" y2="98321"/>
                        <a14:backgroundMark x1="37988" y1="89179" x2="34668" y2="99067"/>
                      </a14:backgroundRemoval>
                    </a14:imgEffect>
                  </a14:imgLayer>
                </a14:imgProps>
              </a:ext>
              <a:ext uri="{28A0092B-C50C-407E-A947-70E740481C1C}">
                <a14:useLocalDpi xmlns:a14="http://schemas.microsoft.com/office/drawing/2010/main" val="0"/>
              </a:ext>
            </a:extLst>
          </a:blip>
          <a:srcRect/>
          <a:stretch>
            <a:fillRect/>
          </a:stretch>
        </p:blipFill>
        <p:spPr bwMode="auto">
          <a:xfrm>
            <a:off x="0" y="1370313"/>
            <a:ext cx="3456384" cy="180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03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81632"/>
            <a:ext cx="9459313" cy="576064"/>
          </a:xfrm>
        </p:spPr>
        <p:txBody>
          <a:bodyPr/>
          <a:lstStyle/>
          <a:p>
            <a:r>
              <a:rPr lang="en-US" altLang="ko-KR" b="1" dirty="0">
                <a:latin typeface="Trebuchet MS" panose="020B0603020202020204" pitchFamily="34" charset="0"/>
              </a:rPr>
              <a:t>Persona</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1" y="757696"/>
            <a:ext cx="9459313" cy="288032"/>
          </a:xfrm>
        </p:spPr>
        <p:txBody>
          <a:bodyPr/>
          <a:lstStyle/>
          <a:p>
            <a:pPr lvl="0"/>
            <a:r>
              <a:rPr lang="en-US" altLang="ko-KR" dirty="0">
                <a:latin typeface="Trebuchet MS" panose="020B0603020202020204" pitchFamily="34" charset="0"/>
              </a:rPr>
              <a:t>Who are our intended users?</a:t>
            </a:r>
          </a:p>
        </p:txBody>
      </p:sp>
      <p:sp>
        <p:nvSpPr>
          <p:cNvPr id="4" name="TextBox 3">
            <a:extLst>
              <a:ext uri="{FF2B5EF4-FFF2-40B4-BE49-F238E27FC236}">
                <a16:creationId xmlns:a16="http://schemas.microsoft.com/office/drawing/2014/main" id="{1C6F1114-B793-481F-9919-53025FB9C527}"/>
              </a:ext>
            </a:extLst>
          </p:cNvPr>
          <p:cNvSpPr txBox="1"/>
          <p:nvPr/>
        </p:nvSpPr>
        <p:spPr>
          <a:xfrm>
            <a:off x="1259631" y="3159769"/>
            <a:ext cx="1042875" cy="307777"/>
          </a:xfrm>
          <a:prstGeom prst="rect">
            <a:avLst/>
          </a:prstGeom>
          <a:noFill/>
        </p:spPr>
        <p:txBody>
          <a:bodyPr wrap="square" rtlCol="0">
            <a:spAutoFit/>
          </a:bodyPr>
          <a:lstStyle/>
          <a:p>
            <a:r>
              <a:rPr lang="en-US" sz="1400" b="1" dirty="0">
                <a:solidFill>
                  <a:schemeClr val="bg1"/>
                </a:solidFill>
                <a:latin typeface="Trebuchet MS" panose="020B0603020202020204" pitchFamily="34" charset="0"/>
              </a:rPr>
              <a:t>Stacy Kim</a:t>
            </a:r>
            <a:endParaRPr lang="en-SG" sz="1400" b="1"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47473D6C-AEF3-4639-A9A5-E7CACC912208}"/>
              </a:ext>
            </a:extLst>
          </p:cNvPr>
          <p:cNvSpPr txBox="1"/>
          <p:nvPr/>
        </p:nvSpPr>
        <p:spPr>
          <a:xfrm>
            <a:off x="5379" y="3467546"/>
            <a:ext cx="3755707" cy="1015663"/>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27 years old English Tutor of the Centre</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Has been working at the Centre for 2 years</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Friendly and Creative</a:t>
            </a:r>
            <a:endParaRPr lang="en-SG" sz="1200" dirty="0">
              <a:solidFill>
                <a:schemeClr val="bg1"/>
              </a:solidFill>
              <a:latin typeface="Trebuchet MS" panose="020B0603020202020204" pitchFamily="34" charset="0"/>
            </a:endParaRPr>
          </a:p>
        </p:txBody>
      </p:sp>
      <p:pic>
        <p:nvPicPr>
          <p:cNvPr id="3074" name="Picture 2" descr="Image result for boss baby female">
            <a:extLst>
              <a:ext uri="{FF2B5EF4-FFF2-40B4-BE49-F238E27FC236}">
                <a16:creationId xmlns:a16="http://schemas.microsoft.com/office/drawing/2014/main" id="{1FF365C9-60B3-432E-BF8F-3C473C6FF69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90000" l="54600" r="95000">
                        <a14:foregroundMark x1="65400" y1="12333" x2="68000" y2="7333"/>
                        <a14:foregroundMark x1="74000" y1="6333" x2="64000" y2="6333"/>
                        <a14:foregroundMark x1="64000" y1="6333" x2="70000" y2="333"/>
                        <a14:foregroundMark x1="62000" y1="13333" x2="56200" y2="29667"/>
                        <a14:foregroundMark x1="56200" y1="29667" x2="56400" y2="42000"/>
                        <a14:foregroundMark x1="83800" y1="11000" x2="88000" y2="20667"/>
                        <a14:foregroundMark x1="88800" y1="22000" x2="88800" y2="30667"/>
                        <a14:foregroundMark x1="89000" y1="30000" x2="89000" y2="35000"/>
                        <a14:foregroundMark x1="67800" y1="44333" x2="81000" y2="44667"/>
                        <a14:foregroundMark x1="83200" y1="37333" x2="82800" y2="36000"/>
                        <a14:foregroundMark x1="95000" y1="70333" x2="92600" y2="68333"/>
                        <a14:foregroundMark x1="67400" y1="39333" x2="63000" y2="44667"/>
                        <a14:foregroundMark x1="85200" y1="30667" x2="87400" y2="33000"/>
                        <a14:foregroundMark x1="82000" y1="40000" x2="82000" y2="43000"/>
                        <a14:foregroundMark x1="80400" y1="36000" x2="80400" y2="36000"/>
                        <a14:foregroundMark x1="80600" y1="36000" x2="84400" y2="38667"/>
                        <a14:foregroundMark x1="83600" y1="34333" x2="81600" y2="48333"/>
                        <a14:foregroundMark x1="82800" y1="32000" x2="82800" y2="49000"/>
                        <a14:foregroundMark x1="84400" y1="35667" x2="77200" y2="48667"/>
                        <a14:foregroundMark x1="77200" y1="48667" x2="76600" y2="48000"/>
                        <a14:foregroundMark x1="83400" y1="89667" x2="92200" y2="88000"/>
                        <a14:backgroundMark x1="67400" y1="66000" x2="65800" y2="80000"/>
                        <a14:backgroundMark x1="80800" y1="1333" x2="79600" y2="0"/>
                        <a14:backgroundMark x1="80200" y1="2333" x2="77600" y2="2333"/>
                        <a14:backgroundMark x1="76400" y1="1000" x2="74800" y2="333"/>
                      </a14:backgroundRemoval>
                    </a14:imgEffect>
                  </a14:imgLayer>
                </a14:imgProps>
              </a:ext>
              <a:ext uri="{28A0092B-C50C-407E-A947-70E740481C1C}">
                <a14:useLocalDpi xmlns:a14="http://schemas.microsoft.com/office/drawing/2010/main" val="0"/>
              </a:ext>
            </a:extLst>
          </a:blip>
          <a:srcRect l="49978"/>
          <a:stretch/>
        </p:blipFill>
        <p:spPr bwMode="auto">
          <a:xfrm>
            <a:off x="827583" y="1339443"/>
            <a:ext cx="1638803" cy="1900168"/>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C58631E6-2C64-406E-A0C7-4509B064A5D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5976" y="1641540"/>
            <a:ext cx="517910" cy="517910"/>
          </a:xfrm>
          <a:prstGeom prst="rect">
            <a:avLst/>
          </a:prstGeom>
        </p:spPr>
      </p:pic>
      <p:sp>
        <p:nvSpPr>
          <p:cNvPr id="22" name="TextBox 21">
            <a:extLst>
              <a:ext uri="{FF2B5EF4-FFF2-40B4-BE49-F238E27FC236}">
                <a16:creationId xmlns:a16="http://schemas.microsoft.com/office/drawing/2014/main" id="{FAE1AF25-32A6-475A-8B65-0D6CFA33D88D}"/>
              </a:ext>
            </a:extLst>
          </p:cNvPr>
          <p:cNvSpPr txBox="1"/>
          <p:nvPr/>
        </p:nvSpPr>
        <p:spPr>
          <a:xfrm>
            <a:off x="4873886" y="1700440"/>
            <a:ext cx="2652342" cy="400110"/>
          </a:xfrm>
          <a:prstGeom prst="rect">
            <a:avLst/>
          </a:prstGeom>
          <a:noFill/>
        </p:spPr>
        <p:txBody>
          <a:bodyPr wrap="square" rtlCol="0">
            <a:spAutoFit/>
          </a:bodyPr>
          <a:lstStyle/>
          <a:p>
            <a:r>
              <a:rPr lang="en-US" sz="2000" dirty="0">
                <a:latin typeface="Trebuchet MS" panose="020B0603020202020204" pitchFamily="34" charset="0"/>
              </a:rPr>
              <a:t>Reset Password</a:t>
            </a:r>
            <a:endParaRPr lang="en-SG" sz="2000" dirty="0">
              <a:latin typeface="Trebuchet MS" panose="020B0603020202020204" pitchFamily="34" charset="0"/>
            </a:endParaRPr>
          </a:p>
        </p:txBody>
      </p:sp>
      <p:pic>
        <p:nvPicPr>
          <p:cNvPr id="28" name="Graphic 27">
            <a:extLst>
              <a:ext uri="{FF2B5EF4-FFF2-40B4-BE49-F238E27FC236}">
                <a16:creationId xmlns:a16="http://schemas.microsoft.com/office/drawing/2014/main" id="{55BA52CC-7CDD-4725-A5B5-CCDA7471D6A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5976" y="2335404"/>
            <a:ext cx="517910" cy="517910"/>
          </a:xfrm>
          <a:prstGeom prst="rect">
            <a:avLst/>
          </a:prstGeom>
        </p:spPr>
      </p:pic>
      <p:sp>
        <p:nvSpPr>
          <p:cNvPr id="29" name="TextBox 28">
            <a:extLst>
              <a:ext uri="{FF2B5EF4-FFF2-40B4-BE49-F238E27FC236}">
                <a16:creationId xmlns:a16="http://schemas.microsoft.com/office/drawing/2014/main" id="{BDF168BA-F4DD-49B4-B0A1-59CC75789055}"/>
              </a:ext>
            </a:extLst>
          </p:cNvPr>
          <p:cNvSpPr txBox="1"/>
          <p:nvPr/>
        </p:nvSpPr>
        <p:spPr>
          <a:xfrm>
            <a:off x="4873886" y="2394304"/>
            <a:ext cx="2652342" cy="400110"/>
          </a:xfrm>
          <a:prstGeom prst="rect">
            <a:avLst/>
          </a:prstGeom>
          <a:noFill/>
        </p:spPr>
        <p:txBody>
          <a:bodyPr wrap="square" rtlCol="0">
            <a:spAutoFit/>
          </a:bodyPr>
          <a:lstStyle/>
          <a:p>
            <a:r>
              <a:rPr lang="en-US" sz="2000" dirty="0">
                <a:latin typeface="Trebuchet MS" panose="020B0603020202020204" pitchFamily="34" charset="0"/>
              </a:rPr>
              <a:t>Profile Management</a:t>
            </a:r>
            <a:endParaRPr lang="en-SG" sz="2000" dirty="0">
              <a:latin typeface="Trebuchet MS" panose="020B0603020202020204" pitchFamily="34" charset="0"/>
            </a:endParaRPr>
          </a:p>
        </p:txBody>
      </p:sp>
      <p:pic>
        <p:nvPicPr>
          <p:cNvPr id="30" name="Graphic 29">
            <a:extLst>
              <a:ext uri="{FF2B5EF4-FFF2-40B4-BE49-F238E27FC236}">
                <a16:creationId xmlns:a16="http://schemas.microsoft.com/office/drawing/2014/main" id="{2B75C08F-7F14-464B-A2CA-4A992F98A68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5976" y="3088168"/>
            <a:ext cx="517910" cy="517910"/>
          </a:xfrm>
          <a:prstGeom prst="rect">
            <a:avLst/>
          </a:prstGeom>
        </p:spPr>
      </p:pic>
      <p:sp>
        <p:nvSpPr>
          <p:cNvPr id="31" name="TextBox 30">
            <a:extLst>
              <a:ext uri="{FF2B5EF4-FFF2-40B4-BE49-F238E27FC236}">
                <a16:creationId xmlns:a16="http://schemas.microsoft.com/office/drawing/2014/main" id="{9416297E-49F1-4CF0-9EE4-299C6FCFE6FD}"/>
              </a:ext>
            </a:extLst>
          </p:cNvPr>
          <p:cNvSpPr txBox="1"/>
          <p:nvPr/>
        </p:nvSpPr>
        <p:spPr>
          <a:xfrm>
            <a:off x="4873886" y="3147068"/>
            <a:ext cx="2652342" cy="400110"/>
          </a:xfrm>
          <a:prstGeom prst="rect">
            <a:avLst/>
          </a:prstGeom>
          <a:noFill/>
        </p:spPr>
        <p:txBody>
          <a:bodyPr wrap="square" rtlCol="0">
            <a:spAutoFit/>
          </a:bodyPr>
          <a:lstStyle/>
          <a:p>
            <a:r>
              <a:rPr lang="en-US" sz="2000" dirty="0">
                <a:latin typeface="Trebuchet MS" panose="020B0603020202020204" pitchFamily="34" charset="0"/>
              </a:rPr>
              <a:t>Viewing of Classes</a:t>
            </a:r>
            <a:endParaRPr lang="en-SG" sz="2000" dirty="0">
              <a:latin typeface="Trebuchet MS" panose="020B0603020202020204" pitchFamily="34" charset="0"/>
            </a:endParaRPr>
          </a:p>
        </p:txBody>
      </p:sp>
      <p:pic>
        <p:nvPicPr>
          <p:cNvPr id="32" name="Graphic 31">
            <a:extLst>
              <a:ext uri="{FF2B5EF4-FFF2-40B4-BE49-F238E27FC236}">
                <a16:creationId xmlns:a16="http://schemas.microsoft.com/office/drawing/2014/main" id="{A5E1C33D-8B6A-4E66-9DE5-EA2692B40D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5976" y="3782032"/>
            <a:ext cx="517910" cy="517910"/>
          </a:xfrm>
          <a:prstGeom prst="rect">
            <a:avLst/>
          </a:prstGeom>
        </p:spPr>
      </p:pic>
      <p:sp>
        <p:nvSpPr>
          <p:cNvPr id="33" name="TextBox 32">
            <a:extLst>
              <a:ext uri="{FF2B5EF4-FFF2-40B4-BE49-F238E27FC236}">
                <a16:creationId xmlns:a16="http://schemas.microsoft.com/office/drawing/2014/main" id="{C5586B11-BE7B-4F77-A0AB-C01403679E9C}"/>
              </a:ext>
            </a:extLst>
          </p:cNvPr>
          <p:cNvSpPr txBox="1"/>
          <p:nvPr/>
        </p:nvSpPr>
        <p:spPr>
          <a:xfrm>
            <a:off x="4873886" y="3840932"/>
            <a:ext cx="2652342" cy="400110"/>
          </a:xfrm>
          <a:prstGeom prst="rect">
            <a:avLst/>
          </a:prstGeom>
          <a:noFill/>
        </p:spPr>
        <p:txBody>
          <a:bodyPr wrap="square" rtlCol="0">
            <a:spAutoFit/>
          </a:bodyPr>
          <a:lstStyle/>
          <a:p>
            <a:r>
              <a:rPr lang="en-US" sz="2000" dirty="0">
                <a:latin typeface="Trebuchet MS" panose="020B0603020202020204" pitchFamily="34" charset="0"/>
              </a:rPr>
              <a:t>Grades Management</a:t>
            </a:r>
            <a:endParaRPr lang="en-SG" sz="2000" dirty="0">
              <a:latin typeface="Trebuchet MS" panose="020B0603020202020204" pitchFamily="34" charset="0"/>
            </a:endParaRPr>
          </a:p>
        </p:txBody>
      </p:sp>
    </p:spTree>
    <p:extLst>
      <p:ext uri="{BB962C8B-B14F-4D97-AF65-F5344CB8AC3E}">
        <p14:creationId xmlns:p14="http://schemas.microsoft.com/office/powerpoint/2010/main" val="4133475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Trebuchet MS" panose="020B0603020202020204" pitchFamily="34" charset="0"/>
              </a:rPr>
              <a:t>User Testing</a:t>
            </a:r>
            <a:endParaRPr lang="ko-KR" altLang="en-US"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With Stepping Stones Learning Centre</a:t>
            </a: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1375114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accent3"/>
                </a:solidFill>
                <a:latin typeface="Trebuchet MS" panose="020B0603020202020204" pitchFamily="34" charset="0"/>
              </a:rPr>
              <a:t>User Testing Plan</a:t>
            </a:r>
            <a:endParaRPr lang="ko-KR" altLang="en-US" dirty="0">
              <a:solidFill>
                <a:schemeClr val="accent3"/>
              </a:solidFill>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Presenting our product to our client for the first time!</a:t>
            </a:r>
          </a:p>
        </p:txBody>
      </p:sp>
      <p:sp>
        <p:nvSpPr>
          <p:cNvPr id="11" name="Rounded Rectangle 10"/>
          <p:cNvSpPr/>
          <p:nvPr/>
        </p:nvSpPr>
        <p:spPr>
          <a:xfrm>
            <a:off x="5894022" y="2450240"/>
            <a:ext cx="1288432" cy="1080120"/>
          </a:xfrm>
          <a:custGeom>
            <a:avLst/>
            <a:gdLst/>
            <a:ahLst/>
            <a:cxnLst/>
            <a:rect l="l" t="t" r="r" b="b"/>
            <a:pathLst>
              <a:path w="2478725" h="2077967">
                <a:moveTo>
                  <a:pt x="2478725" y="1659755"/>
                </a:moveTo>
                <a:lnTo>
                  <a:pt x="2478725" y="1670652"/>
                </a:lnTo>
                <a:lnTo>
                  <a:pt x="2469117" y="1670652"/>
                </a:lnTo>
                <a:cubicBezTo>
                  <a:pt x="2473080" y="1667608"/>
                  <a:pt x="2475945" y="1663714"/>
                  <a:pt x="2478725" y="1659755"/>
                </a:cubicBezTo>
                <a:close/>
                <a:moveTo>
                  <a:pt x="330916" y="0"/>
                </a:moveTo>
                <a:lnTo>
                  <a:pt x="2117356" y="0"/>
                </a:lnTo>
                <a:cubicBezTo>
                  <a:pt x="2300116" y="0"/>
                  <a:pt x="2448272" y="148156"/>
                  <a:pt x="2448272" y="330916"/>
                </a:cubicBezTo>
                <a:lnTo>
                  <a:pt x="2448272" y="1382518"/>
                </a:lnTo>
                <a:cubicBezTo>
                  <a:pt x="2448272" y="1565278"/>
                  <a:pt x="2300116" y="1713434"/>
                  <a:pt x="2117356" y="1713434"/>
                </a:cubicBezTo>
                <a:lnTo>
                  <a:pt x="1294529" y="1713434"/>
                </a:lnTo>
                <a:cubicBezTo>
                  <a:pt x="916525" y="1962656"/>
                  <a:pt x="764520" y="2007378"/>
                  <a:pt x="138599" y="2077967"/>
                </a:cubicBezTo>
                <a:cubicBezTo>
                  <a:pt x="503798" y="1878758"/>
                  <a:pt x="544190" y="1899957"/>
                  <a:pt x="711670" y="1713434"/>
                </a:cubicBezTo>
                <a:lnTo>
                  <a:pt x="330916" y="1713434"/>
                </a:lnTo>
                <a:cubicBezTo>
                  <a:pt x="148156" y="1713434"/>
                  <a:pt x="0" y="1565278"/>
                  <a:pt x="0" y="1382518"/>
                </a:cubicBezTo>
                <a:lnTo>
                  <a:pt x="0" y="330916"/>
                </a:lnTo>
                <a:cubicBezTo>
                  <a:pt x="0" y="148156"/>
                  <a:pt x="148156" y="0"/>
                  <a:pt x="33091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2" name="Rounded Rectangle 10"/>
          <p:cNvSpPr/>
          <p:nvPr/>
        </p:nvSpPr>
        <p:spPr>
          <a:xfrm>
            <a:off x="4843727" y="1334651"/>
            <a:ext cx="952409" cy="798425"/>
          </a:xfrm>
          <a:custGeom>
            <a:avLst/>
            <a:gdLst/>
            <a:ahLst/>
            <a:cxnLst/>
            <a:rect l="l" t="t" r="r" b="b"/>
            <a:pathLst>
              <a:path w="2478725" h="2077967">
                <a:moveTo>
                  <a:pt x="2478725" y="1659755"/>
                </a:moveTo>
                <a:lnTo>
                  <a:pt x="2478725" y="1670652"/>
                </a:lnTo>
                <a:lnTo>
                  <a:pt x="2469117" y="1670652"/>
                </a:lnTo>
                <a:cubicBezTo>
                  <a:pt x="2473080" y="1667608"/>
                  <a:pt x="2475945" y="1663714"/>
                  <a:pt x="2478725" y="1659755"/>
                </a:cubicBezTo>
                <a:close/>
                <a:moveTo>
                  <a:pt x="330916" y="0"/>
                </a:moveTo>
                <a:lnTo>
                  <a:pt x="2117356" y="0"/>
                </a:lnTo>
                <a:cubicBezTo>
                  <a:pt x="2300116" y="0"/>
                  <a:pt x="2448272" y="148156"/>
                  <a:pt x="2448272" y="330916"/>
                </a:cubicBezTo>
                <a:lnTo>
                  <a:pt x="2448272" y="1382518"/>
                </a:lnTo>
                <a:cubicBezTo>
                  <a:pt x="2448272" y="1565278"/>
                  <a:pt x="2300116" y="1713434"/>
                  <a:pt x="2117356" y="1713434"/>
                </a:cubicBezTo>
                <a:lnTo>
                  <a:pt x="1294529" y="1713434"/>
                </a:lnTo>
                <a:cubicBezTo>
                  <a:pt x="916525" y="1962656"/>
                  <a:pt x="764520" y="2007378"/>
                  <a:pt x="138599" y="2077967"/>
                </a:cubicBezTo>
                <a:cubicBezTo>
                  <a:pt x="503798" y="1878758"/>
                  <a:pt x="544190" y="1899957"/>
                  <a:pt x="711670" y="1713434"/>
                </a:cubicBezTo>
                <a:lnTo>
                  <a:pt x="330916" y="1713434"/>
                </a:lnTo>
                <a:cubicBezTo>
                  <a:pt x="148156" y="1713434"/>
                  <a:pt x="0" y="1565278"/>
                  <a:pt x="0" y="1382518"/>
                </a:cubicBezTo>
                <a:lnTo>
                  <a:pt x="0" y="330916"/>
                </a:lnTo>
                <a:cubicBezTo>
                  <a:pt x="0" y="148156"/>
                  <a:pt x="148156" y="0"/>
                  <a:pt x="33091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3" name="Rounded Rectangle 10"/>
          <p:cNvSpPr/>
          <p:nvPr/>
        </p:nvSpPr>
        <p:spPr>
          <a:xfrm flipH="1">
            <a:off x="1921042" y="2450240"/>
            <a:ext cx="1288432" cy="1080120"/>
          </a:xfrm>
          <a:custGeom>
            <a:avLst/>
            <a:gdLst/>
            <a:ahLst/>
            <a:cxnLst/>
            <a:rect l="l" t="t" r="r" b="b"/>
            <a:pathLst>
              <a:path w="2478725" h="2077967">
                <a:moveTo>
                  <a:pt x="2478725" y="1659755"/>
                </a:moveTo>
                <a:lnTo>
                  <a:pt x="2478725" y="1670652"/>
                </a:lnTo>
                <a:lnTo>
                  <a:pt x="2469117" y="1670652"/>
                </a:lnTo>
                <a:cubicBezTo>
                  <a:pt x="2473080" y="1667608"/>
                  <a:pt x="2475945" y="1663714"/>
                  <a:pt x="2478725" y="1659755"/>
                </a:cubicBezTo>
                <a:close/>
                <a:moveTo>
                  <a:pt x="330916" y="0"/>
                </a:moveTo>
                <a:lnTo>
                  <a:pt x="2117356" y="0"/>
                </a:lnTo>
                <a:cubicBezTo>
                  <a:pt x="2300116" y="0"/>
                  <a:pt x="2448272" y="148156"/>
                  <a:pt x="2448272" y="330916"/>
                </a:cubicBezTo>
                <a:lnTo>
                  <a:pt x="2448272" y="1382518"/>
                </a:lnTo>
                <a:cubicBezTo>
                  <a:pt x="2448272" y="1565278"/>
                  <a:pt x="2300116" y="1713434"/>
                  <a:pt x="2117356" y="1713434"/>
                </a:cubicBezTo>
                <a:lnTo>
                  <a:pt x="1294529" y="1713434"/>
                </a:lnTo>
                <a:cubicBezTo>
                  <a:pt x="916525" y="1962656"/>
                  <a:pt x="764520" y="2007378"/>
                  <a:pt x="138599" y="2077967"/>
                </a:cubicBezTo>
                <a:cubicBezTo>
                  <a:pt x="503798" y="1878758"/>
                  <a:pt x="544190" y="1899957"/>
                  <a:pt x="711670" y="1713434"/>
                </a:cubicBezTo>
                <a:lnTo>
                  <a:pt x="330916" y="1713434"/>
                </a:lnTo>
                <a:cubicBezTo>
                  <a:pt x="148156" y="1713434"/>
                  <a:pt x="0" y="1565278"/>
                  <a:pt x="0" y="1382518"/>
                </a:cubicBezTo>
                <a:lnTo>
                  <a:pt x="0" y="330916"/>
                </a:lnTo>
                <a:cubicBezTo>
                  <a:pt x="0" y="148156"/>
                  <a:pt x="148156" y="0"/>
                  <a:pt x="33091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4" name="Rounded Rectangle 10"/>
          <p:cNvSpPr/>
          <p:nvPr/>
        </p:nvSpPr>
        <p:spPr>
          <a:xfrm flipH="1">
            <a:off x="3275856" y="1334651"/>
            <a:ext cx="952409" cy="798425"/>
          </a:xfrm>
          <a:custGeom>
            <a:avLst/>
            <a:gdLst/>
            <a:ahLst/>
            <a:cxnLst/>
            <a:rect l="l" t="t" r="r" b="b"/>
            <a:pathLst>
              <a:path w="2478725" h="2077967">
                <a:moveTo>
                  <a:pt x="2478725" y="1659755"/>
                </a:moveTo>
                <a:lnTo>
                  <a:pt x="2478725" y="1670652"/>
                </a:lnTo>
                <a:lnTo>
                  <a:pt x="2469117" y="1670652"/>
                </a:lnTo>
                <a:cubicBezTo>
                  <a:pt x="2473080" y="1667608"/>
                  <a:pt x="2475945" y="1663714"/>
                  <a:pt x="2478725" y="1659755"/>
                </a:cubicBezTo>
                <a:close/>
                <a:moveTo>
                  <a:pt x="330916" y="0"/>
                </a:moveTo>
                <a:lnTo>
                  <a:pt x="2117356" y="0"/>
                </a:lnTo>
                <a:cubicBezTo>
                  <a:pt x="2300116" y="0"/>
                  <a:pt x="2448272" y="148156"/>
                  <a:pt x="2448272" y="330916"/>
                </a:cubicBezTo>
                <a:lnTo>
                  <a:pt x="2448272" y="1382518"/>
                </a:lnTo>
                <a:cubicBezTo>
                  <a:pt x="2448272" y="1565278"/>
                  <a:pt x="2300116" y="1713434"/>
                  <a:pt x="2117356" y="1713434"/>
                </a:cubicBezTo>
                <a:lnTo>
                  <a:pt x="1294529" y="1713434"/>
                </a:lnTo>
                <a:cubicBezTo>
                  <a:pt x="916525" y="1962656"/>
                  <a:pt x="764520" y="2007378"/>
                  <a:pt x="138599" y="2077967"/>
                </a:cubicBezTo>
                <a:cubicBezTo>
                  <a:pt x="503798" y="1878758"/>
                  <a:pt x="544190" y="1899957"/>
                  <a:pt x="711670" y="1713434"/>
                </a:cubicBezTo>
                <a:lnTo>
                  <a:pt x="330916" y="1713434"/>
                </a:lnTo>
                <a:cubicBezTo>
                  <a:pt x="148156" y="1713434"/>
                  <a:pt x="0" y="1565278"/>
                  <a:pt x="0" y="1382518"/>
                </a:cubicBezTo>
                <a:lnTo>
                  <a:pt x="0" y="330916"/>
                </a:lnTo>
                <a:cubicBezTo>
                  <a:pt x="0" y="148156"/>
                  <a:pt x="148156" y="0"/>
                  <a:pt x="3309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grpSp>
        <p:nvGrpSpPr>
          <p:cNvPr id="19" name="Group 18"/>
          <p:cNvGrpSpPr/>
          <p:nvPr/>
        </p:nvGrpSpPr>
        <p:grpSpPr>
          <a:xfrm>
            <a:off x="611561" y="1211764"/>
            <a:ext cx="2446274" cy="1252954"/>
            <a:chOff x="6888776" y="2084114"/>
            <a:chExt cx="1649930" cy="1252954"/>
          </a:xfrm>
        </p:grpSpPr>
        <p:sp>
          <p:nvSpPr>
            <p:cNvPr id="20" name="TextBox 19"/>
            <p:cNvSpPr txBox="1"/>
            <p:nvPr/>
          </p:nvSpPr>
          <p:spPr>
            <a:xfrm>
              <a:off x="6888776" y="2321405"/>
              <a:ext cx="1649930" cy="1015663"/>
            </a:xfrm>
            <a:prstGeom prst="rect">
              <a:avLst/>
            </a:prstGeom>
            <a:noFill/>
          </p:spPr>
          <p:txBody>
            <a:bodyPr wrap="square" rtlCol="0">
              <a:spAutoFit/>
            </a:bodyPr>
            <a:lstStyle/>
            <a:p>
              <a:pPr algn="r"/>
              <a:r>
                <a:rPr lang="en-US" altLang="ko-KR" sz="1200" dirty="0">
                  <a:latin typeface="Trebuchet MS" panose="020B0603020202020204" pitchFamily="34" charset="0"/>
                  <a:cs typeface="Arial" pitchFamily="34" charset="0"/>
                </a:rPr>
                <a:t>Stepping Stones Learning Centre</a:t>
              </a:r>
            </a:p>
            <a:p>
              <a:pPr algn="r"/>
              <a:r>
                <a:rPr lang="en-US" altLang="ko-KR" sz="1200" dirty="0">
                  <a:latin typeface="Trebuchet MS" panose="020B0603020202020204" pitchFamily="34" charset="0"/>
                  <a:cs typeface="Arial" pitchFamily="34" charset="0"/>
                </a:rPr>
                <a:t>Bukit Panjang Branch</a:t>
              </a:r>
            </a:p>
            <a:p>
              <a:pPr algn="r"/>
              <a:r>
                <a:rPr lang="en-SG" sz="1200" dirty="0" err="1">
                  <a:latin typeface="Trebuchet MS" panose="020B0603020202020204" pitchFamily="34" charset="0"/>
                </a:rPr>
                <a:t>Blk</a:t>
              </a:r>
              <a:r>
                <a:rPr lang="en-SG" sz="1200" dirty="0">
                  <a:latin typeface="Trebuchet MS" panose="020B0603020202020204" pitchFamily="34" charset="0"/>
                </a:rPr>
                <a:t> 258 Bukit Panjang Ring Road</a:t>
              </a:r>
              <a:br>
                <a:rPr lang="en-SG" sz="1200" dirty="0">
                  <a:latin typeface="Trebuchet MS" panose="020B0603020202020204" pitchFamily="34" charset="0"/>
                </a:rPr>
              </a:br>
              <a:r>
                <a:rPr lang="en-SG" sz="1200" dirty="0">
                  <a:latin typeface="Trebuchet MS" panose="020B0603020202020204" pitchFamily="34" charset="0"/>
                </a:rPr>
                <a:t>#01-52</a:t>
              </a:r>
              <a:br>
                <a:rPr lang="en-SG" sz="1200" dirty="0">
                  <a:latin typeface="Trebuchet MS" panose="020B0603020202020204" pitchFamily="34" charset="0"/>
                </a:rPr>
              </a:br>
              <a:r>
                <a:rPr lang="en-SG" sz="1200" dirty="0">
                  <a:latin typeface="Trebuchet MS" panose="020B0603020202020204" pitchFamily="34" charset="0"/>
                </a:rPr>
                <a:t>Singapore 670258</a:t>
              </a:r>
              <a:endParaRPr lang="ko-KR" altLang="en-US" sz="1200" dirty="0">
                <a:latin typeface="Trebuchet MS" panose="020B0603020202020204" pitchFamily="34" charset="0"/>
                <a:cs typeface="Arial" pitchFamily="34" charset="0"/>
              </a:endParaRPr>
            </a:p>
          </p:txBody>
        </p:sp>
        <p:sp>
          <p:nvSpPr>
            <p:cNvPr id="21" name="TextBox 20"/>
            <p:cNvSpPr txBox="1"/>
            <p:nvPr/>
          </p:nvSpPr>
          <p:spPr>
            <a:xfrm>
              <a:off x="7083044" y="2084114"/>
              <a:ext cx="1455662" cy="276999"/>
            </a:xfrm>
            <a:prstGeom prst="rect">
              <a:avLst/>
            </a:prstGeom>
            <a:noFill/>
          </p:spPr>
          <p:txBody>
            <a:bodyPr wrap="square" rtlCol="0">
              <a:spAutoFit/>
            </a:bodyPr>
            <a:lstStyle/>
            <a:p>
              <a:pPr algn="r"/>
              <a:r>
                <a:rPr lang="en-US" altLang="ko-KR" sz="1200" b="1" dirty="0">
                  <a:solidFill>
                    <a:schemeClr val="accent1"/>
                  </a:solidFill>
                  <a:latin typeface="Trebuchet MS" panose="020B0603020202020204" pitchFamily="34" charset="0"/>
                  <a:cs typeface="Arial" pitchFamily="34" charset="0"/>
                </a:rPr>
                <a:t>Location</a:t>
              </a:r>
              <a:endParaRPr lang="ko-KR" altLang="en-US" sz="1200" b="1" dirty="0">
                <a:solidFill>
                  <a:schemeClr val="accent1"/>
                </a:solidFill>
                <a:latin typeface="Trebuchet MS" panose="020B0603020202020204" pitchFamily="34" charset="0"/>
                <a:cs typeface="Arial" pitchFamily="34" charset="0"/>
              </a:endParaRPr>
            </a:p>
          </p:txBody>
        </p:sp>
      </p:grpSp>
      <p:grpSp>
        <p:nvGrpSpPr>
          <p:cNvPr id="22" name="Group 21"/>
          <p:cNvGrpSpPr/>
          <p:nvPr/>
        </p:nvGrpSpPr>
        <p:grpSpPr>
          <a:xfrm>
            <a:off x="6256872" y="3446635"/>
            <a:ext cx="2887128" cy="1119029"/>
            <a:chOff x="5593168" y="2537429"/>
            <a:chExt cx="1455662" cy="1119029"/>
          </a:xfrm>
        </p:grpSpPr>
        <p:sp>
          <p:nvSpPr>
            <p:cNvPr id="23" name="TextBox 22"/>
            <p:cNvSpPr txBox="1"/>
            <p:nvPr/>
          </p:nvSpPr>
          <p:spPr>
            <a:xfrm>
              <a:off x="5599064" y="2825461"/>
              <a:ext cx="1449765" cy="830997"/>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200" dirty="0">
                  <a:solidFill>
                    <a:schemeClr val="tx1">
                      <a:lumMod val="75000"/>
                      <a:lumOff val="25000"/>
                    </a:schemeClr>
                  </a:solidFill>
                  <a:latin typeface="Trebuchet MS" panose="020B0603020202020204" pitchFamily="34" charset="0"/>
                  <a:cs typeface="Arial" pitchFamily="34" charset="0"/>
                </a:rPr>
                <a:t>Gather feedback regarding UI Design &amp; Navigation Flow</a:t>
              </a:r>
            </a:p>
            <a:p>
              <a:pPr marL="171450" indent="-171450">
                <a:buFont typeface="Wingdings" panose="05000000000000000000" pitchFamily="2" charset="2"/>
                <a:buChar char="ü"/>
              </a:pPr>
              <a:r>
                <a:rPr lang="en-US" altLang="ko-KR" sz="1200" dirty="0">
                  <a:solidFill>
                    <a:schemeClr val="tx1">
                      <a:lumMod val="75000"/>
                      <a:lumOff val="25000"/>
                    </a:schemeClr>
                  </a:solidFill>
                  <a:latin typeface="Trebuchet MS" panose="020B0603020202020204" pitchFamily="34" charset="0"/>
                  <a:cs typeface="Arial" pitchFamily="34" charset="0"/>
                </a:rPr>
                <a:t>Gauge user’s comfortability with UI</a:t>
              </a:r>
            </a:p>
            <a:p>
              <a:pPr marL="171450" indent="-171450">
                <a:buFont typeface="Wingdings" panose="05000000000000000000" pitchFamily="2" charset="2"/>
                <a:buChar char="ü"/>
              </a:pPr>
              <a:r>
                <a:rPr lang="en-US" altLang="ko-KR" sz="1200" dirty="0">
                  <a:solidFill>
                    <a:schemeClr val="tx1">
                      <a:lumMod val="75000"/>
                      <a:lumOff val="25000"/>
                    </a:schemeClr>
                  </a:solidFill>
                  <a:latin typeface="Trebuchet MS" panose="020B0603020202020204" pitchFamily="34" charset="0"/>
                  <a:cs typeface="Arial" pitchFamily="34" charset="0"/>
                </a:rPr>
                <a:t>Improve Portal based on feedbacks</a:t>
              </a:r>
              <a:endParaRPr lang="ko-KR" altLang="en-US" sz="1200" dirty="0">
                <a:solidFill>
                  <a:schemeClr val="tx1">
                    <a:lumMod val="75000"/>
                    <a:lumOff val="25000"/>
                  </a:schemeClr>
                </a:solidFill>
                <a:latin typeface="Trebuchet MS" panose="020B0603020202020204" pitchFamily="34" charset="0"/>
                <a:cs typeface="Arial" pitchFamily="34" charset="0"/>
              </a:endParaRPr>
            </a:p>
          </p:txBody>
        </p:sp>
        <p:sp>
          <p:nvSpPr>
            <p:cNvPr id="24" name="TextBox 23"/>
            <p:cNvSpPr txBox="1"/>
            <p:nvPr/>
          </p:nvSpPr>
          <p:spPr>
            <a:xfrm>
              <a:off x="5593168" y="2537429"/>
              <a:ext cx="1455662" cy="276999"/>
            </a:xfrm>
            <a:prstGeom prst="rect">
              <a:avLst/>
            </a:prstGeom>
            <a:noFill/>
          </p:spPr>
          <p:txBody>
            <a:bodyPr wrap="square" rtlCol="0">
              <a:spAutoFit/>
            </a:bodyPr>
            <a:lstStyle/>
            <a:p>
              <a:r>
                <a:rPr lang="en-US" altLang="ko-KR" sz="1200" b="1" dirty="0">
                  <a:solidFill>
                    <a:schemeClr val="accent3"/>
                  </a:solidFill>
                  <a:latin typeface="Trebuchet MS" panose="020B0603020202020204" pitchFamily="34" charset="0"/>
                  <a:cs typeface="Arial" pitchFamily="34" charset="0"/>
                </a:rPr>
                <a:t>Objectives</a:t>
              </a:r>
              <a:endParaRPr lang="ko-KR" altLang="en-US" sz="1200" b="1" dirty="0">
                <a:solidFill>
                  <a:schemeClr val="accent3"/>
                </a:solidFill>
                <a:latin typeface="Trebuchet MS" panose="020B0603020202020204" pitchFamily="34" charset="0"/>
                <a:cs typeface="Arial" pitchFamily="34" charset="0"/>
              </a:endParaRPr>
            </a:p>
          </p:txBody>
        </p:sp>
      </p:grpSp>
      <p:grpSp>
        <p:nvGrpSpPr>
          <p:cNvPr id="25" name="Group 24"/>
          <p:cNvGrpSpPr/>
          <p:nvPr/>
        </p:nvGrpSpPr>
        <p:grpSpPr>
          <a:xfrm>
            <a:off x="545280" y="3435846"/>
            <a:ext cx="2162404" cy="756304"/>
            <a:chOff x="2190867" y="1423766"/>
            <a:chExt cx="1455662" cy="756304"/>
          </a:xfrm>
        </p:grpSpPr>
        <p:sp>
          <p:nvSpPr>
            <p:cNvPr id="26" name="TextBox 25"/>
            <p:cNvSpPr txBox="1"/>
            <p:nvPr/>
          </p:nvSpPr>
          <p:spPr>
            <a:xfrm>
              <a:off x="2196763" y="1718405"/>
              <a:ext cx="1449765" cy="461665"/>
            </a:xfrm>
            <a:prstGeom prst="rect">
              <a:avLst/>
            </a:prstGeom>
            <a:noFill/>
          </p:spPr>
          <p:txBody>
            <a:bodyPr wrap="square" rtlCol="0">
              <a:spAutoFit/>
            </a:bodyPr>
            <a:lstStyle/>
            <a:p>
              <a:pPr algn="r"/>
              <a:r>
                <a:rPr lang="en-US" altLang="ko-KR" sz="1200" dirty="0">
                  <a:solidFill>
                    <a:schemeClr val="tx1">
                      <a:lumMod val="75000"/>
                      <a:lumOff val="25000"/>
                    </a:schemeClr>
                  </a:solidFill>
                  <a:latin typeface="Trebuchet MS" panose="020B0603020202020204" pitchFamily="34" charset="0"/>
                  <a:cs typeface="Arial" pitchFamily="34" charset="0"/>
                </a:rPr>
                <a:t>28 July 2018, Saturday</a:t>
              </a:r>
            </a:p>
            <a:p>
              <a:pPr algn="r"/>
              <a:r>
                <a:rPr lang="en-US" altLang="ko-KR" sz="1200" dirty="0">
                  <a:solidFill>
                    <a:schemeClr val="tx1">
                      <a:lumMod val="75000"/>
                      <a:lumOff val="25000"/>
                    </a:schemeClr>
                  </a:solidFill>
                  <a:latin typeface="Trebuchet MS" panose="020B0603020202020204" pitchFamily="34" charset="0"/>
                  <a:cs typeface="Arial" pitchFamily="34" charset="0"/>
                </a:rPr>
                <a:t>2:30 pm – 3:30pm</a:t>
              </a:r>
              <a:endParaRPr lang="ko-KR" altLang="en-US" sz="1200" dirty="0">
                <a:solidFill>
                  <a:schemeClr val="tx1">
                    <a:lumMod val="75000"/>
                    <a:lumOff val="25000"/>
                  </a:schemeClr>
                </a:solidFill>
                <a:latin typeface="Trebuchet MS" panose="020B0603020202020204" pitchFamily="34" charset="0"/>
                <a:cs typeface="Arial" pitchFamily="34" charset="0"/>
              </a:endParaRPr>
            </a:p>
          </p:txBody>
        </p:sp>
        <p:sp>
          <p:nvSpPr>
            <p:cNvPr id="27" name="TextBox 26"/>
            <p:cNvSpPr txBox="1"/>
            <p:nvPr/>
          </p:nvSpPr>
          <p:spPr>
            <a:xfrm>
              <a:off x="2190867" y="1423766"/>
              <a:ext cx="1455662" cy="276999"/>
            </a:xfrm>
            <a:prstGeom prst="rect">
              <a:avLst/>
            </a:prstGeom>
            <a:noFill/>
          </p:spPr>
          <p:txBody>
            <a:bodyPr wrap="square" rtlCol="0">
              <a:spAutoFit/>
            </a:bodyPr>
            <a:lstStyle/>
            <a:p>
              <a:pPr algn="r"/>
              <a:r>
                <a:rPr lang="en-US" altLang="ko-KR" sz="1200" b="1" dirty="0">
                  <a:solidFill>
                    <a:schemeClr val="accent4"/>
                  </a:solidFill>
                  <a:latin typeface="Trebuchet MS" panose="020B0603020202020204" pitchFamily="34" charset="0"/>
                  <a:cs typeface="Arial" pitchFamily="34" charset="0"/>
                </a:rPr>
                <a:t>Time</a:t>
              </a:r>
              <a:endParaRPr lang="ko-KR" altLang="en-US" sz="1200" b="1" dirty="0">
                <a:solidFill>
                  <a:schemeClr val="accent4"/>
                </a:solidFill>
                <a:latin typeface="Trebuchet MS" panose="020B0603020202020204" pitchFamily="34" charset="0"/>
                <a:cs typeface="Arial" pitchFamily="34" charset="0"/>
              </a:endParaRPr>
            </a:p>
          </p:txBody>
        </p:sp>
      </p:grpSp>
      <p:grpSp>
        <p:nvGrpSpPr>
          <p:cNvPr id="28" name="Group 27"/>
          <p:cNvGrpSpPr/>
          <p:nvPr/>
        </p:nvGrpSpPr>
        <p:grpSpPr>
          <a:xfrm>
            <a:off x="5894022" y="1266386"/>
            <a:ext cx="2232248" cy="756304"/>
            <a:chOff x="683645" y="1927822"/>
            <a:chExt cx="1455662" cy="756304"/>
          </a:xfrm>
        </p:grpSpPr>
        <p:sp>
          <p:nvSpPr>
            <p:cNvPr id="29" name="TextBox 28"/>
            <p:cNvSpPr txBox="1"/>
            <p:nvPr/>
          </p:nvSpPr>
          <p:spPr>
            <a:xfrm>
              <a:off x="689541" y="2222461"/>
              <a:ext cx="1449765" cy="461665"/>
            </a:xfrm>
            <a:prstGeom prst="rect">
              <a:avLst/>
            </a:prstGeom>
            <a:noFill/>
          </p:spPr>
          <p:txBody>
            <a:bodyPr wrap="square" rtlCol="0">
              <a:spAutoFit/>
            </a:bodyPr>
            <a:lstStyle/>
            <a:p>
              <a:r>
                <a:rPr lang="en-US" altLang="ko-KR" sz="1200" dirty="0">
                  <a:solidFill>
                    <a:schemeClr val="tx1">
                      <a:lumMod val="75000"/>
                      <a:lumOff val="25000"/>
                    </a:schemeClr>
                  </a:solidFill>
                  <a:latin typeface="Trebuchet MS" panose="020B0603020202020204" pitchFamily="34" charset="0"/>
                  <a:cs typeface="Arial" pitchFamily="34" charset="0"/>
                </a:rPr>
                <a:t>2</a:t>
              </a:r>
            </a:p>
            <a:p>
              <a:r>
                <a:rPr lang="en-US" altLang="ko-KR" sz="1200" dirty="0">
                  <a:solidFill>
                    <a:schemeClr val="tx1">
                      <a:lumMod val="75000"/>
                      <a:lumOff val="25000"/>
                    </a:schemeClr>
                  </a:solidFill>
                  <a:latin typeface="Trebuchet MS" panose="020B0603020202020204" pitchFamily="34" charset="0"/>
                  <a:cs typeface="Arial" pitchFamily="34" charset="0"/>
                </a:rPr>
                <a:t>Adam</a:t>
              </a:r>
              <a:r>
                <a:rPr lang="ko-KR" altLang="en-US" sz="1200" dirty="0">
                  <a:solidFill>
                    <a:schemeClr val="tx1">
                      <a:lumMod val="75000"/>
                      <a:lumOff val="25000"/>
                    </a:schemeClr>
                  </a:solidFill>
                  <a:latin typeface="Trebuchet MS" panose="020B0603020202020204" pitchFamily="34" charset="0"/>
                  <a:cs typeface="Arial" pitchFamily="34" charset="0"/>
                </a:rPr>
                <a:t> </a:t>
              </a:r>
              <a:r>
                <a:rPr lang="en-US" altLang="ko-KR" sz="1200" dirty="0">
                  <a:solidFill>
                    <a:schemeClr val="tx1">
                      <a:lumMod val="75000"/>
                      <a:lumOff val="25000"/>
                    </a:schemeClr>
                  </a:solidFill>
                  <a:latin typeface="Trebuchet MS" panose="020B0603020202020204" pitchFamily="34" charset="0"/>
                  <a:cs typeface="Arial" pitchFamily="34" charset="0"/>
                </a:rPr>
                <a:t>&amp;</a:t>
              </a:r>
              <a:r>
                <a:rPr lang="ko-KR" altLang="en-US" sz="1200" dirty="0">
                  <a:solidFill>
                    <a:schemeClr val="tx1">
                      <a:lumMod val="75000"/>
                      <a:lumOff val="25000"/>
                    </a:schemeClr>
                  </a:solidFill>
                  <a:latin typeface="Trebuchet MS" panose="020B0603020202020204" pitchFamily="34" charset="0"/>
                  <a:cs typeface="Arial" pitchFamily="34" charset="0"/>
                </a:rPr>
                <a:t> </a:t>
              </a:r>
              <a:r>
                <a:rPr lang="en-US" altLang="ko-KR" sz="1200" dirty="0">
                  <a:solidFill>
                    <a:schemeClr val="tx1">
                      <a:lumMod val="75000"/>
                      <a:lumOff val="25000"/>
                    </a:schemeClr>
                  </a:solidFill>
                  <a:latin typeface="Trebuchet MS" panose="020B0603020202020204" pitchFamily="34" charset="0"/>
                  <a:cs typeface="Arial" pitchFamily="34" charset="0"/>
                </a:rPr>
                <a:t>Ben</a:t>
              </a:r>
            </a:p>
          </p:txBody>
        </p:sp>
        <p:sp>
          <p:nvSpPr>
            <p:cNvPr id="30" name="TextBox 29"/>
            <p:cNvSpPr txBox="1"/>
            <p:nvPr/>
          </p:nvSpPr>
          <p:spPr>
            <a:xfrm>
              <a:off x="683645" y="1927822"/>
              <a:ext cx="1455662" cy="276999"/>
            </a:xfrm>
            <a:prstGeom prst="rect">
              <a:avLst/>
            </a:prstGeom>
            <a:noFill/>
          </p:spPr>
          <p:txBody>
            <a:bodyPr wrap="square" rtlCol="0">
              <a:spAutoFit/>
            </a:bodyPr>
            <a:lstStyle/>
            <a:p>
              <a:r>
                <a:rPr lang="en-US" altLang="ko-KR" sz="1200" b="1" dirty="0">
                  <a:solidFill>
                    <a:schemeClr val="accent2"/>
                  </a:solidFill>
                  <a:latin typeface="Trebuchet MS" panose="020B0603020202020204" pitchFamily="34" charset="0"/>
                  <a:cs typeface="Arial" pitchFamily="34" charset="0"/>
                </a:rPr>
                <a:t>Number of Participants</a:t>
              </a:r>
              <a:endParaRPr lang="ko-KR" altLang="en-US" sz="1200" b="1" dirty="0">
                <a:solidFill>
                  <a:schemeClr val="accent2"/>
                </a:solidFill>
                <a:latin typeface="Trebuchet MS" panose="020B0603020202020204" pitchFamily="34" charset="0"/>
                <a:cs typeface="Arial" pitchFamily="34" charset="0"/>
              </a:endParaRPr>
            </a:p>
          </p:txBody>
        </p:sp>
      </p:grpSp>
      <p:pic>
        <p:nvPicPr>
          <p:cNvPr id="10" name="Graphic 9">
            <a:extLst>
              <a:ext uri="{FF2B5EF4-FFF2-40B4-BE49-F238E27FC236}">
                <a16:creationId xmlns:a16="http://schemas.microsoft.com/office/drawing/2014/main" id="{D4DB8346-AE3F-4A64-A155-7A5E9E0EB35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3085" y="2562202"/>
            <a:ext cx="624346" cy="624346"/>
          </a:xfrm>
          <a:prstGeom prst="rect">
            <a:avLst/>
          </a:prstGeom>
        </p:spPr>
      </p:pic>
      <p:pic>
        <p:nvPicPr>
          <p:cNvPr id="32" name="Graphic 31">
            <a:extLst>
              <a:ext uri="{FF2B5EF4-FFF2-40B4-BE49-F238E27FC236}">
                <a16:creationId xmlns:a16="http://schemas.microsoft.com/office/drawing/2014/main" id="{8A408F91-579A-49FF-8EAE-CEDC0D148A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5588" y="1429424"/>
            <a:ext cx="472943" cy="472943"/>
          </a:xfrm>
          <a:prstGeom prst="rect">
            <a:avLst/>
          </a:prstGeom>
        </p:spPr>
      </p:pic>
      <p:pic>
        <p:nvPicPr>
          <p:cNvPr id="34" name="Graphic 33">
            <a:extLst>
              <a:ext uri="{FF2B5EF4-FFF2-40B4-BE49-F238E27FC236}">
                <a16:creationId xmlns:a16="http://schemas.microsoft.com/office/drawing/2014/main" id="{C4B19350-861C-4DDE-8D0D-EBEE150FA6A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2102" y="1386709"/>
            <a:ext cx="515658" cy="515658"/>
          </a:xfrm>
          <a:prstGeom prst="rect">
            <a:avLst/>
          </a:prstGeom>
        </p:spPr>
      </p:pic>
      <p:pic>
        <p:nvPicPr>
          <p:cNvPr id="36" name="Graphic 35">
            <a:extLst>
              <a:ext uri="{FF2B5EF4-FFF2-40B4-BE49-F238E27FC236}">
                <a16:creationId xmlns:a16="http://schemas.microsoft.com/office/drawing/2014/main" id="{2219F6ED-2409-4928-B5EA-3DF64AC57A5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51196" y="2609048"/>
            <a:ext cx="574083" cy="574083"/>
          </a:xfrm>
          <a:prstGeom prst="rect">
            <a:avLst/>
          </a:prstGeom>
        </p:spPr>
      </p:pic>
    </p:spTree>
    <p:extLst>
      <p:ext uri="{BB962C8B-B14F-4D97-AF65-F5344CB8AC3E}">
        <p14:creationId xmlns:p14="http://schemas.microsoft.com/office/powerpoint/2010/main" val="419279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User Testing</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Overall Comments</a:t>
            </a:r>
          </a:p>
        </p:txBody>
      </p:sp>
      <p:grpSp>
        <p:nvGrpSpPr>
          <p:cNvPr id="40" name="그룹 1">
            <a:extLst>
              <a:ext uri="{FF2B5EF4-FFF2-40B4-BE49-F238E27FC236}">
                <a16:creationId xmlns:a16="http://schemas.microsoft.com/office/drawing/2014/main" id="{E2B3C085-FBC7-45A5-AE0F-57DD6AE0675F}"/>
              </a:ext>
            </a:extLst>
          </p:cNvPr>
          <p:cNvGrpSpPr/>
          <p:nvPr/>
        </p:nvGrpSpPr>
        <p:grpSpPr>
          <a:xfrm>
            <a:off x="395536" y="1275606"/>
            <a:ext cx="6480720" cy="1368152"/>
            <a:chOff x="1187624" y="3147814"/>
            <a:chExt cx="6480720" cy="1368152"/>
          </a:xfrm>
        </p:grpSpPr>
        <p:sp>
          <p:nvSpPr>
            <p:cNvPr id="41" name="Round Same Side Corner Rectangle 6">
              <a:extLst>
                <a:ext uri="{FF2B5EF4-FFF2-40B4-BE49-F238E27FC236}">
                  <a16:creationId xmlns:a16="http://schemas.microsoft.com/office/drawing/2014/main" id="{F4014894-DC69-4CEE-9F45-9306AA02D237}"/>
                </a:ext>
              </a:extLst>
            </p:cNvPr>
            <p:cNvSpPr/>
            <p:nvPr/>
          </p:nvSpPr>
          <p:spPr>
            <a:xfrm rot="5400000">
              <a:off x="4266037" y="1059583"/>
              <a:ext cx="1259997" cy="5544616"/>
            </a:xfrm>
            <a:prstGeom prst="round2SameRect">
              <a:avLst>
                <a:gd name="adj1" fmla="val 15768"/>
                <a:gd name="adj2" fmla="val 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41">
              <a:extLst>
                <a:ext uri="{FF2B5EF4-FFF2-40B4-BE49-F238E27FC236}">
                  <a16:creationId xmlns:a16="http://schemas.microsoft.com/office/drawing/2014/main" id="{DD2484A5-4A20-4F98-A9E0-4FFFB1E03B17}"/>
                </a:ext>
              </a:extLst>
            </p:cNvPr>
            <p:cNvSpPr/>
            <p:nvPr/>
          </p:nvSpPr>
          <p:spPr>
            <a:xfrm>
              <a:off x="1187624" y="3147814"/>
              <a:ext cx="1368152" cy="136815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1">
            <a:extLst>
              <a:ext uri="{FF2B5EF4-FFF2-40B4-BE49-F238E27FC236}">
                <a16:creationId xmlns:a16="http://schemas.microsoft.com/office/drawing/2014/main" id="{F50F2A99-E907-4E14-A56C-393A421A6C44}"/>
              </a:ext>
            </a:extLst>
          </p:cNvPr>
          <p:cNvGrpSpPr/>
          <p:nvPr/>
        </p:nvGrpSpPr>
        <p:grpSpPr>
          <a:xfrm>
            <a:off x="2555776" y="3087457"/>
            <a:ext cx="6480720" cy="1368152"/>
            <a:chOff x="1187624" y="3147814"/>
            <a:chExt cx="6480720" cy="1368152"/>
          </a:xfrm>
        </p:grpSpPr>
        <p:sp>
          <p:nvSpPr>
            <p:cNvPr id="44" name="Round Same Side Corner Rectangle 6">
              <a:extLst>
                <a:ext uri="{FF2B5EF4-FFF2-40B4-BE49-F238E27FC236}">
                  <a16:creationId xmlns:a16="http://schemas.microsoft.com/office/drawing/2014/main" id="{A4517D03-C810-400A-B2EF-251B51353B04}"/>
                </a:ext>
              </a:extLst>
            </p:cNvPr>
            <p:cNvSpPr/>
            <p:nvPr/>
          </p:nvSpPr>
          <p:spPr>
            <a:xfrm rot="5400000">
              <a:off x="4266037" y="1059583"/>
              <a:ext cx="1259997" cy="5544616"/>
            </a:xfrm>
            <a:prstGeom prst="round2SameRect">
              <a:avLst>
                <a:gd name="adj1" fmla="val 15768"/>
                <a:gd name="adj2" fmla="val 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a:extLst>
                <a:ext uri="{FF2B5EF4-FFF2-40B4-BE49-F238E27FC236}">
                  <a16:creationId xmlns:a16="http://schemas.microsoft.com/office/drawing/2014/main" id="{02C79A2A-1583-46B8-A140-16BE291B5263}"/>
                </a:ext>
              </a:extLst>
            </p:cNvPr>
            <p:cNvSpPr/>
            <p:nvPr/>
          </p:nvSpPr>
          <p:spPr>
            <a:xfrm>
              <a:off x="1187624" y="3147814"/>
              <a:ext cx="1368152" cy="136815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6" name="Graphic 45">
            <a:extLst>
              <a:ext uri="{FF2B5EF4-FFF2-40B4-BE49-F238E27FC236}">
                <a16:creationId xmlns:a16="http://schemas.microsoft.com/office/drawing/2014/main" id="{252AC125-50B4-4868-8AA3-3C62FE48D6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568" y="1491630"/>
            <a:ext cx="861393" cy="861393"/>
          </a:xfrm>
          <a:prstGeom prst="rect">
            <a:avLst/>
          </a:prstGeom>
        </p:spPr>
      </p:pic>
      <p:pic>
        <p:nvPicPr>
          <p:cNvPr id="47" name="Graphic 46">
            <a:extLst>
              <a:ext uri="{FF2B5EF4-FFF2-40B4-BE49-F238E27FC236}">
                <a16:creationId xmlns:a16="http://schemas.microsoft.com/office/drawing/2014/main" id="{D79D8033-BC39-4445-8984-06568D73BD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9155" y="3340836"/>
            <a:ext cx="861393" cy="861393"/>
          </a:xfrm>
          <a:prstGeom prst="rect">
            <a:avLst/>
          </a:prstGeom>
        </p:spPr>
      </p:pic>
      <p:sp>
        <p:nvSpPr>
          <p:cNvPr id="48" name="TextBox 47">
            <a:extLst>
              <a:ext uri="{FF2B5EF4-FFF2-40B4-BE49-F238E27FC236}">
                <a16:creationId xmlns:a16="http://schemas.microsoft.com/office/drawing/2014/main" id="{83A31BE1-37D1-4D9E-9E1B-20C9CB68F544}"/>
              </a:ext>
            </a:extLst>
          </p:cNvPr>
          <p:cNvSpPr txBox="1"/>
          <p:nvPr/>
        </p:nvSpPr>
        <p:spPr>
          <a:xfrm>
            <a:off x="1907704" y="1636516"/>
            <a:ext cx="4680520" cy="646331"/>
          </a:xfrm>
          <a:prstGeom prst="rect">
            <a:avLst/>
          </a:prstGeom>
          <a:noFill/>
        </p:spPr>
        <p:txBody>
          <a:bodyPr wrap="square" rtlCol="0">
            <a:spAutoFit/>
          </a:bodyPr>
          <a:lstStyle/>
          <a:p>
            <a:r>
              <a:rPr lang="en-US" dirty="0">
                <a:solidFill>
                  <a:schemeClr val="bg1"/>
                </a:solidFill>
                <a:latin typeface="Trebuchet MS" panose="020B0603020202020204" pitchFamily="34" charset="0"/>
              </a:rPr>
              <a:t>Prefer to have the information displayed on one page if possible</a:t>
            </a:r>
            <a:endParaRPr lang="en-SG" dirty="0">
              <a:solidFill>
                <a:schemeClr val="bg1"/>
              </a:solidFill>
              <a:latin typeface="Trebuchet MS" panose="020B0603020202020204" pitchFamily="34" charset="0"/>
            </a:endParaRPr>
          </a:p>
        </p:txBody>
      </p:sp>
      <p:sp>
        <p:nvSpPr>
          <p:cNvPr id="49" name="TextBox 48">
            <a:extLst>
              <a:ext uri="{FF2B5EF4-FFF2-40B4-BE49-F238E27FC236}">
                <a16:creationId xmlns:a16="http://schemas.microsoft.com/office/drawing/2014/main" id="{7984A4C4-901B-4252-B235-D0A967149C9E}"/>
              </a:ext>
            </a:extLst>
          </p:cNvPr>
          <p:cNvSpPr txBox="1"/>
          <p:nvPr/>
        </p:nvSpPr>
        <p:spPr>
          <a:xfrm>
            <a:off x="4103947" y="3459075"/>
            <a:ext cx="4464496" cy="646331"/>
          </a:xfrm>
          <a:prstGeom prst="rect">
            <a:avLst/>
          </a:prstGeom>
          <a:noFill/>
        </p:spPr>
        <p:txBody>
          <a:bodyPr wrap="square" rtlCol="0">
            <a:spAutoFit/>
          </a:bodyPr>
          <a:lstStyle/>
          <a:p>
            <a:r>
              <a:rPr lang="en-US" dirty="0">
                <a:solidFill>
                  <a:schemeClr val="bg1"/>
                </a:solidFill>
                <a:latin typeface="Trebuchet MS" panose="020B0603020202020204" pitchFamily="34" charset="0"/>
              </a:rPr>
              <a:t>Live Validation of Form fields to increase efficiency</a:t>
            </a:r>
            <a:endParaRPr lang="en-SG"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973399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User Testing</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Overall Comments</a:t>
            </a:r>
          </a:p>
        </p:txBody>
      </p:sp>
      <p:grpSp>
        <p:nvGrpSpPr>
          <p:cNvPr id="40" name="그룹 1">
            <a:extLst>
              <a:ext uri="{FF2B5EF4-FFF2-40B4-BE49-F238E27FC236}">
                <a16:creationId xmlns:a16="http://schemas.microsoft.com/office/drawing/2014/main" id="{E2B3C085-FBC7-45A5-AE0F-57DD6AE0675F}"/>
              </a:ext>
            </a:extLst>
          </p:cNvPr>
          <p:cNvGrpSpPr/>
          <p:nvPr/>
        </p:nvGrpSpPr>
        <p:grpSpPr>
          <a:xfrm>
            <a:off x="395536" y="1275606"/>
            <a:ext cx="6480720" cy="1368152"/>
            <a:chOff x="1187624" y="3147814"/>
            <a:chExt cx="6480720" cy="1368152"/>
          </a:xfrm>
        </p:grpSpPr>
        <p:sp>
          <p:nvSpPr>
            <p:cNvPr id="41" name="Round Same Side Corner Rectangle 6">
              <a:extLst>
                <a:ext uri="{FF2B5EF4-FFF2-40B4-BE49-F238E27FC236}">
                  <a16:creationId xmlns:a16="http://schemas.microsoft.com/office/drawing/2014/main" id="{F4014894-DC69-4CEE-9F45-9306AA02D237}"/>
                </a:ext>
              </a:extLst>
            </p:cNvPr>
            <p:cNvSpPr/>
            <p:nvPr/>
          </p:nvSpPr>
          <p:spPr>
            <a:xfrm rot="5400000">
              <a:off x="4266037" y="1059583"/>
              <a:ext cx="1259997" cy="5544616"/>
            </a:xfrm>
            <a:prstGeom prst="round2SameRect">
              <a:avLst>
                <a:gd name="adj1" fmla="val 15768"/>
                <a:gd name="adj2" fmla="val 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41">
              <a:extLst>
                <a:ext uri="{FF2B5EF4-FFF2-40B4-BE49-F238E27FC236}">
                  <a16:creationId xmlns:a16="http://schemas.microsoft.com/office/drawing/2014/main" id="{DD2484A5-4A20-4F98-A9E0-4FFFB1E03B17}"/>
                </a:ext>
              </a:extLst>
            </p:cNvPr>
            <p:cNvSpPr/>
            <p:nvPr/>
          </p:nvSpPr>
          <p:spPr>
            <a:xfrm>
              <a:off x="1187624" y="3147814"/>
              <a:ext cx="1368152" cy="136815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1">
            <a:extLst>
              <a:ext uri="{FF2B5EF4-FFF2-40B4-BE49-F238E27FC236}">
                <a16:creationId xmlns:a16="http://schemas.microsoft.com/office/drawing/2014/main" id="{F50F2A99-E907-4E14-A56C-393A421A6C44}"/>
              </a:ext>
            </a:extLst>
          </p:cNvPr>
          <p:cNvGrpSpPr/>
          <p:nvPr/>
        </p:nvGrpSpPr>
        <p:grpSpPr>
          <a:xfrm>
            <a:off x="2555776" y="3087457"/>
            <a:ext cx="6480720" cy="1368152"/>
            <a:chOff x="1187624" y="3147814"/>
            <a:chExt cx="6480720" cy="1368152"/>
          </a:xfrm>
        </p:grpSpPr>
        <p:sp>
          <p:nvSpPr>
            <p:cNvPr id="44" name="Round Same Side Corner Rectangle 6">
              <a:extLst>
                <a:ext uri="{FF2B5EF4-FFF2-40B4-BE49-F238E27FC236}">
                  <a16:creationId xmlns:a16="http://schemas.microsoft.com/office/drawing/2014/main" id="{A4517D03-C810-400A-B2EF-251B51353B04}"/>
                </a:ext>
              </a:extLst>
            </p:cNvPr>
            <p:cNvSpPr/>
            <p:nvPr/>
          </p:nvSpPr>
          <p:spPr>
            <a:xfrm rot="5400000">
              <a:off x="4266037" y="1059583"/>
              <a:ext cx="1259997" cy="5544616"/>
            </a:xfrm>
            <a:prstGeom prst="round2SameRect">
              <a:avLst>
                <a:gd name="adj1" fmla="val 15768"/>
                <a:gd name="adj2" fmla="val 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a:extLst>
                <a:ext uri="{FF2B5EF4-FFF2-40B4-BE49-F238E27FC236}">
                  <a16:creationId xmlns:a16="http://schemas.microsoft.com/office/drawing/2014/main" id="{02C79A2A-1583-46B8-A140-16BE291B5263}"/>
                </a:ext>
              </a:extLst>
            </p:cNvPr>
            <p:cNvSpPr/>
            <p:nvPr/>
          </p:nvSpPr>
          <p:spPr>
            <a:xfrm>
              <a:off x="1187624" y="3147814"/>
              <a:ext cx="1368152" cy="136815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6" name="Graphic 45">
            <a:extLst>
              <a:ext uri="{FF2B5EF4-FFF2-40B4-BE49-F238E27FC236}">
                <a16:creationId xmlns:a16="http://schemas.microsoft.com/office/drawing/2014/main" id="{252AC125-50B4-4868-8AA3-3C62FE48D6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568" y="1491630"/>
            <a:ext cx="861393" cy="861393"/>
          </a:xfrm>
          <a:prstGeom prst="rect">
            <a:avLst/>
          </a:prstGeom>
        </p:spPr>
      </p:pic>
      <p:pic>
        <p:nvPicPr>
          <p:cNvPr id="47" name="Graphic 46">
            <a:extLst>
              <a:ext uri="{FF2B5EF4-FFF2-40B4-BE49-F238E27FC236}">
                <a16:creationId xmlns:a16="http://schemas.microsoft.com/office/drawing/2014/main" id="{D79D8033-BC39-4445-8984-06568D73BD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9155" y="3340836"/>
            <a:ext cx="861393" cy="861393"/>
          </a:xfrm>
          <a:prstGeom prst="rect">
            <a:avLst/>
          </a:prstGeom>
        </p:spPr>
      </p:pic>
      <p:sp>
        <p:nvSpPr>
          <p:cNvPr id="48" name="TextBox 47">
            <a:extLst>
              <a:ext uri="{FF2B5EF4-FFF2-40B4-BE49-F238E27FC236}">
                <a16:creationId xmlns:a16="http://schemas.microsoft.com/office/drawing/2014/main" id="{83A31BE1-37D1-4D9E-9E1B-20C9CB68F544}"/>
              </a:ext>
            </a:extLst>
          </p:cNvPr>
          <p:cNvSpPr txBox="1"/>
          <p:nvPr/>
        </p:nvSpPr>
        <p:spPr>
          <a:xfrm>
            <a:off x="1979712" y="1737660"/>
            <a:ext cx="4680520" cy="369332"/>
          </a:xfrm>
          <a:prstGeom prst="rect">
            <a:avLst/>
          </a:prstGeom>
          <a:noFill/>
        </p:spPr>
        <p:txBody>
          <a:bodyPr wrap="square" rtlCol="0">
            <a:spAutoFit/>
          </a:bodyPr>
          <a:lstStyle/>
          <a:p>
            <a:r>
              <a:rPr lang="en-US" dirty="0">
                <a:solidFill>
                  <a:schemeClr val="bg1"/>
                </a:solidFill>
                <a:latin typeface="Trebuchet MS" panose="020B0603020202020204" pitchFamily="34" charset="0"/>
              </a:rPr>
              <a:t>Fonts are too small</a:t>
            </a:r>
            <a:endParaRPr lang="en-SG" dirty="0">
              <a:solidFill>
                <a:schemeClr val="bg1"/>
              </a:solidFill>
              <a:latin typeface="Trebuchet MS" panose="020B0603020202020204" pitchFamily="34" charset="0"/>
            </a:endParaRPr>
          </a:p>
        </p:txBody>
      </p:sp>
      <p:sp>
        <p:nvSpPr>
          <p:cNvPr id="49" name="TextBox 48">
            <a:extLst>
              <a:ext uri="{FF2B5EF4-FFF2-40B4-BE49-F238E27FC236}">
                <a16:creationId xmlns:a16="http://schemas.microsoft.com/office/drawing/2014/main" id="{7984A4C4-901B-4252-B235-D0A967149C9E}"/>
              </a:ext>
            </a:extLst>
          </p:cNvPr>
          <p:cNvSpPr txBox="1"/>
          <p:nvPr/>
        </p:nvSpPr>
        <p:spPr>
          <a:xfrm>
            <a:off x="4103947" y="3459075"/>
            <a:ext cx="4464496" cy="646331"/>
          </a:xfrm>
          <a:prstGeom prst="rect">
            <a:avLst/>
          </a:prstGeom>
          <a:noFill/>
        </p:spPr>
        <p:txBody>
          <a:bodyPr wrap="square" rtlCol="0">
            <a:spAutoFit/>
          </a:bodyPr>
          <a:lstStyle/>
          <a:p>
            <a:r>
              <a:rPr lang="en-US" dirty="0">
                <a:solidFill>
                  <a:schemeClr val="bg1"/>
                </a:solidFill>
                <a:latin typeface="Trebuchet MS" panose="020B0603020202020204" pitchFamily="34" charset="0"/>
              </a:rPr>
              <a:t>Open the Portal to Parents &amp; Students as well</a:t>
            </a:r>
            <a:endParaRPr lang="en-SG"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8904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92"/>
          <p:cNvSpPr>
            <a:spLocks noChangeArrowheads="1"/>
          </p:cNvSpPr>
          <p:nvPr/>
        </p:nvSpPr>
        <p:spPr bwMode="auto">
          <a:xfrm rot="5400000" flipH="1">
            <a:off x="5994253" y="-1602940"/>
            <a:ext cx="612000" cy="4389009"/>
          </a:xfrm>
          <a:prstGeom prst="round2SameRect">
            <a:avLst>
              <a:gd name="adj1" fmla="val 50000"/>
              <a:gd name="adj2" fmla="val 0"/>
            </a:avLst>
          </a:prstGeom>
          <a:solidFill>
            <a:schemeClr val="bg1"/>
          </a:solidFill>
          <a:ln w="25400">
            <a:solidFill>
              <a:schemeClr val="accent3"/>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11" name="AutoShape 92"/>
          <p:cNvSpPr>
            <a:spLocks noChangeArrowheads="1"/>
          </p:cNvSpPr>
          <p:nvPr/>
        </p:nvSpPr>
        <p:spPr bwMode="auto">
          <a:xfrm rot="5400000" flipH="1">
            <a:off x="5994255" y="-810851"/>
            <a:ext cx="612000" cy="4389006"/>
          </a:xfrm>
          <a:prstGeom prst="round2SameRect">
            <a:avLst>
              <a:gd name="adj1" fmla="val 50000"/>
              <a:gd name="adj2" fmla="val 0"/>
            </a:avLst>
          </a:prstGeom>
          <a:solidFill>
            <a:schemeClr val="bg1"/>
          </a:solidFill>
          <a:ln w="25400">
            <a:solidFill>
              <a:schemeClr val="accent4"/>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12" name="AutoShape 92"/>
          <p:cNvSpPr>
            <a:spLocks noChangeArrowheads="1"/>
          </p:cNvSpPr>
          <p:nvPr/>
        </p:nvSpPr>
        <p:spPr bwMode="auto">
          <a:xfrm rot="5400000" flipH="1">
            <a:off x="5994255" y="-18763"/>
            <a:ext cx="612000" cy="4389006"/>
          </a:xfrm>
          <a:prstGeom prst="round2SameRect">
            <a:avLst>
              <a:gd name="adj1" fmla="val 50000"/>
              <a:gd name="adj2" fmla="val 0"/>
            </a:avLst>
          </a:prstGeom>
          <a:solidFill>
            <a:schemeClr val="bg1"/>
          </a:solidFill>
          <a:ln w="25400">
            <a:solidFill>
              <a:schemeClr val="accent1"/>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13" name="AutoShape 92"/>
          <p:cNvSpPr>
            <a:spLocks noChangeArrowheads="1"/>
          </p:cNvSpPr>
          <p:nvPr/>
        </p:nvSpPr>
        <p:spPr bwMode="auto">
          <a:xfrm rot="5400000" flipH="1">
            <a:off x="5994255" y="773326"/>
            <a:ext cx="612000" cy="4389006"/>
          </a:xfrm>
          <a:prstGeom prst="round2SameRect">
            <a:avLst>
              <a:gd name="adj1" fmla="val 50000"/>
              <a:gd name="adj2" fmla="val 0"/>
            </a:avLst>
          </a:prstGeom>
          <a:solidFill>
            <a:schemeClr val="bg1"/>
          </a:solidFill>
          <a:ln w="25400">
            <a:solidFill>
              <a:schemeClr val="accent2"/>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16" name="TextBox 10"/>
          <p:cNvSpPr txBox="1"/>
          <p:nvPr/>
        </p:nvSpPr>
        <p:spPr bwMode="auto">
          <a:xfrm>
            <a:off x="4599292" y="427042"/>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Introduction</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
        <p:nvSpPr>
          <p:cNvPr id="18" name="AutoShape 92"/>
          <p:cNvSpPr>
            <a:spLocks noChangeAspect="1" noChangeArrowheads="1"/>
          </p:cNvSpPr>
          <p:nvPr/>
        </p:nvSpPr>
        <p:spPr bwMode="auto">
          <a:xfrm rot="16200000" flipH="1">
            <a:off x="3753597" y="267565"/>
            <a:ext cx="648000" cy="648000"/>
          </a:xfrm>
          <a:prstGeom prst="ellipse">
            <a:avLst/>
          </a:prstGeom>
          <a:solidFill>
            <a:schemeClr val="accent3"/>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19" name="AutoShape 92"/>
          <p:cNvSpPr>
            <a:spLocks noChangeAspect="1" noChangeArrowheads="1"/>
          </p:cNvSpPr>
          <p:nvPr/>
        </p:nvSpPr>
        <p:spPr bwMode="auto">
          <a:xfrm rot="16200000" flipH="1">
            <a:off x="3753597" y="1059653"/>
            <a:ext cx="648000" cy="648000"/>
          </a:xfrm>
          <a:prstGeom prst="ellipse">
            <a:avLst/>
          </a:prstGeom>
          <a:solidFill>
            <a:schemeClr val="accent4"/>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20" name="AutoShape 92"/>
          <p:cNvSpPr>
            <a:spLocks noChangeAspect="1" noChangeArrowheads="1"/>
          </p:cNvSpPr>
          <p:nvPr/>
        </p:nvSpPr>
        <p:spPr bwMode="auto">
          <a:xfrm rot="16200000" flipH="1">
            <a:off x="3753597" y="1851741"/>
            <a:ext cx="648000" cy="648000"/>
          </a:xfrm>
          <a:prstGeom prst="ellipse">
            <a:avLst/>
          </a:prstGeom>
          <a:solidFill>
            <a:schemeClr val="accent1"/>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21" name="AutoShape 92"/>
          <p:cNvSpPr>
            <a:spLocks noChangeAspect="1" noChangeArrowheads="1"/>
          </p:cNvSpPr>
          <p:nvPr/>
        </p:nvSpPr>
        <p:spPr bwMode="auto">
          <a:xfrm rot="16200000" flipH="1">
            <a:off x="3753597" y="2643830"/>
            <a:ext cx="648000" cy="648000"/>
          </a:xfrm>
          <a:prstGeom prst="ellipse">
            <a:avLst/>
          </a:prstGeom>
          <a:solidFill>
            <a:schemeClr val="accent2"/>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23" name="직사각형 69"/>
          <p:cNvSpPr/>
          <p:nvPr/>
        </p:nvSpPr>
        <p:spPr>
          <a:xfrm>
            <a:off x="3889314" y="319321"/>
            <a:ext cx="394660" cy="523220"/>
          </a:xfrm>
          <a:prstGeom prst="rect">
            <a:avLst/>
          </a:prstGeom>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latin typeface="Trebuchet MS" panose="020B0603020202020204" pitchFamily="34" charset="0"/>
                <a:cs typeface="Arial" pitchFamily="34" charset="0"/>
              </a:rPr>
              <a:t>1</a:t>
            </a:r>
            <a:endParaRPr lang="ko-KR" altLang="en-US" sz="2800" dirty="0">
              <a:solidFill>
                <a:schemeClr val="bg1"/>
              </a:solidFill>
              <a:latin typeface="Trebuchet MS" panose="020B0603020202020204" pitchFamily="34" charset="0"/>
            </a:endParaRPr>
          </a:p>
        </p:txBody>
      </p:sp>
      <p:sp>
        <p:nvSpPr>
          <p:cNvPr id="24" name="직사각형 109"/>
          <p:cNvSpPr>
            <a:spLocks noChangeArrowheads="1"/>
          </p:cNvSpPr>
          <p:nvPr/>
        </p:nvSpPr>
        <p:spPr bwMode="auto">
          <a:xfrm>
            <a:off x="3889314" y="1115193"/>
            <a:ext cx="394660" cy="52322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bg1"/>
                </a:solidFill>
                <a:latin typeface="Trebuchet MS" panose="020B0603020202020204" pitchFamily="34" charset="0"/>
                <a:cs typeface="Arial" charset="0"/>
              </a:rPr>
              <a:t>2</a:t>
            </a:r>
            <a:endParaRPr lang="ko-KR" altLang="en-US" sz="2800" dirty="0">
              <a:solidFill>
                <a:schemeClr val="bg1"/>
              </a:solidFill>
              <a:latin typeface="Trebuchet MS" panose="020B0603020202020204" pitchFamily="34" charset="0"/>
            </a:endParaRPr>
          </a:p>
        </p:txBody>
      </p:sp>
      <p:sp>
        <p:nvSpPr>
          <p:cNvPr id="25" name="직사각형 110"/>
          <p:cNvSpPr>
            <a:spLocks noChangeArrowheads="1"/>
          </p:cNvSpPr>
          <p:nvPr/>
        </p:nvSpPr>
        <p:spPr bwMode="auto">
          <a:xfrm>
            <a:off x="3889314" y="1909625"/>
            <a:ext cx="394660" cy="52322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bg1"/>
                </a:solidFill>
                <a:latin typeface="Trebuchet MS" panose="020B0603020202020204" pitchFamily="34" charset="0"/>
                <a:cs typeface="Arial" charset="0"/>
              </a:rPr>
              <a:t>3</a:t>
            </a:r>
            <a:endParaRPr lang="ko-KR" altLang="en-US" sz="2800" dirty="0">
              <a:solidFill>
                <a:schemeClr val="bg1"/>
              </a:solidFill>
              <a:latin typeface="Trebuchet MS" panose="020B0603020202020204" pitchFamily="34" charset="0"/>
            </a:endParaRPr>
          </a:p>
        </p:txBody>
      </p:sp>
      <p:sp>
        <p:nvSpPr>
          <p:cNvPr id="26" name="직사각형 112"/>
          <p:cNvSpPr>
            <a:spLocks noChangeArrowheads="1"/>
          </p:cNvSpPr>
          <p:nvPr/>
        </p:nvSpPr>
        <p:spPr bwMode="auto">
          <a:xfrm>
            <a:off x="3889313" y="2698460"/>
            <a:ext cx="394660" cy="52322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bg1"/>
                </a:solidFill>
                <a:latin typeface="Trebuchet MS" panose="020B0603020202020204" pitchFamily="34" charset="0"/>
                <a:cs typeface="Arial" charset="0"/>
              </a:rPr>
              <a:t>4</a:t>
            </a:r>
            <a:endParaRPr lang="ko-KR" altLang="en-US" sz="2800" dirty="0">
              <a:solidFill>
                <a:schemeClr val="bg1"/>
              </a:solidFill>
              <a:latin typeface="Trebuchet MS" panose="020B0603020202020204" pitchFamily="34" charset="0"/>
            </a:endParaRPr>
          </a:p>
        </p:txBody>
      </p:sp>
      <p:grpSp>
        <p:nvGrpSpPr>
          <p:cNvPr id="33" name="그룹 95"/>
          <p:cNvGrpSpPr/>
          <p:nvPr/>
        </p:nvGrpSpPr>
        <p:grpSpPr>
          <a:xfrm>
            <a:off x="7918690" y="519964"/>
            <a:ext cx="283532" cy="143201"/>
            <a:chOff x="7123783" y="2013388"/>
            <a:chExt cx="283532" cy="143201"/>
          </a:xfrm>
          <a:solidFill>
            <a:schemeClr val="accent3"/>
          </a:solidFill>
        </p:grpSpPr>
        <p:sp>
          <p:nvSpPr>
            <p:cNvPr id="34" name="이등변 삼각형 96"/>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35" name="이등변 삼각형 97"/>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grpSp>
        <p:nvGrpSpPr>
          <p:cNvPr id="36" name="그룹 98"/>
          <p:cNvGrpSpPr/>
          <p:nvPr/>
        </p:nvGrpSpPr>
        <p:grpSpPr>
          <a:xfrm>
            <a:off x="7918690" y="1312052"/>
            <a:ext cx="283532" cy="143201"/>
            <a:chOff x="7123783" y="2013388"/>
            <a:chExt cx="283532" cy="143201"/>
          </a:xfrm>
          <a:solidFill>
            <a:schemeClr val="accent4"/>
          </a:solidFill>
        </p:grpSpPr>
        <p:sp>
          <p:nvSpPr>
            <p:cNvPr id="37" name="이등변 삼각형 99"/>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38" name="이등변 삼각형 100"/>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grpSp>
        <p:nvGrpSpPr>
          <p:cNvPr id="39" name="그룹 101"/>
          <p:cNvGrpSpPr/>
          <p:nvPr/>
        </p:nvGrpSpPr>
        <p:grpSpPr>
          <a:xfrm>
            <a:off x="7918690" y="2104140"/>
            <a:ext cx="283532" cy="143201"/>
            <a:chOff x="7123783" y="2013388"/>
            <a:chExt cx="283532" cy="143201"/>
          </a:xfrm>
          <a:solidFill>
            <a:schemeClr val="accent1"/>
          </a:solidFill>
        </p:grpSpPr>
        <p:sp>
          <p:nvSpPr>
            <p:cNvPr id="40" name="이등변 삼각형 102"/>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41" name="이등변 삼각형 103"/>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grpSp>
        <p:nvGrpSpPr>
          <p:cNvPr id="42" name="그룹 104"/>
          <p:cNvGrpSpPr/>
          <p:nvPr/>
        </p:nvGrpSpPr>
        <p:grpSpPr>
          <a:xfrm>
            <a:off x="7918690" y="2896229"/>
            <a:ext cx="283532" cy="143201"/>
            <a:chOff x="7123783" y="2013388"/>
            <a:chExt cx="283532" cy="143201"/>
          </a:xfrm>
          <a:solidFill>
            <a:schemeClr val="accent2"/>
          </a:solidFill>
        </p:grpSpPr>
        <p:sp>
          <p:nvSpPr>
            <p:cNvPr id="43" name="이등변 삼각형 105"/>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44" name="이등변 삼각형 106"/>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sp>
        <p:nvSpPr>
          <p:cNvPr id="49" name="TextBox 10"/>
          <p:cNvSpPr txBox="1"/>
          <p:nvPr/>
        </p:nvSpPr>
        <p:spPr bwMode="auto">
          <a:xfrm>
            <a:off x="4602540" y="1222914"/>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Project Overview</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
        <p:nvSpPr>
          <p:cNvPr id="52" name="TextBox 10"/>
          <p:cNvSpPr txBox="1"/>
          <p:nvPr/>
        </p:nvSpPr>
        <p:spPr bwMode="auto">
          <a:xfrm>
            <a:off x="4599292" y="2011746"/>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Demonstration</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
        <p:nvSpPr>
          <p:cNvPr id="55" name="TextBox 10"/>
          <p:cNvSpPr txBox="1"/>
          <p:nvPr/>
        </p:nvSpPr>
        <p:spPr bwMode="auto">
          <a:xfrm>
            <a:off x="4595568" y="2806181"/>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User Testing</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
        <p:nvSpPr>
          <p:cNvPr id="2" name="Text Placeholder 1"/>
          <p:cNvSpPr>
            <a:spLocks noGrp="1"/>
          </p:cNvSpPr>
          <p:nvPr>
            <p:ph type="body" sz="quarter" idx="10"/>
          </p:nvPr>
        </p:nvSpPr>
        <p:spPr>
          <a:xfrm>
            <a:off x="683568" y="483518"/>
            <a:ext cx="2592288" cy="1224136"/>
          </a:xfrm>
        </p:spPr>
        <p:txBody>
          <a:bodyPr/>
          <a:lstStyle/>
          <a:p>
            <a:pPr algn="l"/>
            <a:r>
              <a:rPr lang="en-US" altLang="ko-KR" dirty="0">
                <a:latin typeface="Trebuchet MS" panose="020B0603020202020204" pitchFamily="34" charset="0"/>
              </a:rPr>
              <a:t>Agenda</a:t>
            </a:r>
            <a:endParaRPr lang="ko-KR" altLang="en-US" dirty="0">
              <a:latin typeface="Trebuchet MS" panose="020B0603020202020204" pitchFamily="34" charset="0"/>
            </a:endParaRPr>
          </a:p>
        </p:txBody>
      </p:sp>
      <p:sp>
        <p:nvSpPr>
          <p:cNvPr id="3" name="Text Placeholder 2"/>
          <p:cNvSpPr>
            <a:spLocks noGrp="1"/>
          </p:cNvSpPr>
          <p:nvPr>
            <p:ph type="body" sz="quarter" idx="11"/>
          </p:nvPr>
        </p:nvSpPr>
        <p:spPr>
          <a:xfrm>
            <a:off x="683568" y="1275606"/>
            <a:ext cx="2592288" cy="576064"/>
          </a:xfrm>
        </p:spPr>
        <p:txBody>
          <a:bodyPr/>
          <a:lstStyle/>
          <a:p>
            <a:pPr lvl="0"/>
            <a:r>
              <a:rPr lang="en-US" altLang="ko-KR" dirty="0">
                <a:latin typeface="Trebuchet MS" panose="020B0603020202020204" pitchFamily="34" charset="0"/>
              </a:rPr>
              <a:t>Thriving Stones Project</a:t>
            </a:r>
          </a:p>
        </p:txBody>
      </p:sp>
      <p:sp>
        <p:nvSpPr>
          <p:cNvPr id="60" name="AutoShape 92"/>
          <p:cNvSpPr>
            <a:spLocks noChangeArrowheads="1"/>
          </p:cNvSpPr>
          <p:nvPr/>
        </p:nvSpPr>
        <p:spPr bwMode="auto">
          <a:xfrm rot="5400000" flipH="1">
            <a:off x="5994255" y="1565414"/>
            <a:ext cx="612000" cy="4389006"/>
          </a:xfrm>
          <a:prstGeom prst="round2SameRect">
            <a:avLst>
              <a:gd name="adj1" fmla="val 50000"/>
              <a:gd name="adj2" fmla="val 0"/>
            </a:avLst>
          </a:prstGeom>
          <a:solidFill>
            <a:schemeClr val="bg1"/>
          </a:solidFill>
          <a:ln w="25400">
            <a:solidFill>
              <a:schemeClr val="accent5"/>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61" name="AutoShape 92"/>
          <p:cNvSpPr>
            <a:spLocks noChangeAspect="1" noChangeArrowheads="1"/>
          </p:cNvSpPr>
          <p:nvPr/>
        </p:nvSpPr>
        <p:spPr bwMode="auto">
          <a:xfrm rot="16200000" flipH="1">
            <a:off x="3753597" y="3435918"/>
            <a:ext cx="648000" cy="648000"/>
          </a:xfrm>
          <a:prstGeom prst="ellipse">
            <a:avLst/>
          </a:prstGeom>
          <a:solidFill>
            <a:schemeClr val="accent5"/>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62" name="직사각형 112"/>
          <p:cNvSpPr>
            <a:spLocks noChangeArrowheads="1"/>
          </p:cNvSpPr>
          <p:nvPr/>
        </p:nvSpPr>
        <p:spPr bwMode="auto">
          <a:xfrm>
            <a:off x="3878895" y="3487674"/>
            <a:ext cx="394660" cy="52322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bg1"/>
                </a:solidFill>
                <a:latin typeface="Trebuchet MS" panose="020B0603020202020204" pitchFamily="34" charset="0"/>
                <a:cs typeface="Arial" pitchFamily="34" charset="0"/>
              </a:rPr>
              <a:t>5</a:t>
            </a:r>
            <a:endParaRPr lang="ko-KR" altLang="en-US" sz="2800" b="1" dirty="0">
              <a:solidFill>
                <a:schemeClr val="bg1"/>
              </a:solidFill>
              <a:latin typeface="Trebuchet MS" panose="020B0603020202020204" pitchFamily="34" charset="0"/>
              <a:cs typeface="Arial" pitchFamily="34" charset="0"/>
            </a:endParaRPr>
          </a:p>
        </p:txBody>
      </p:sp>
      <p:grpSp>
        <p:nvGrpSpPr>
          <p:cNvPr id="63" name="그룹 104"/>
          <p:cNvGrpSpPr/>
          <p:nvPr/>
        </p:nvGrpSpPr>
        <p:grpSpPr>
          <a:xfrm>
            <a:off x="7918690" y="3688317"/>
            <a:ext cx="283532" cy="143201"/>
            <a:chOff x="7123783" y="2013388"/>
            <a:chExt cx="283532" cy="143201"/>
          </a:xfrm>
          <a:solidFill>
            <a:schemeClr val="accent5"/>
          </a:solidFill>
        </p:grpSpPr>
        <p:sp>
          <p:nvSpPr>
            <p:cNvPr id="64" name="이등변 삼각형 105"/>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65" name="이등변 삼각형 106"/>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sp>
        <p:nvSpPr>
          <p:cNvPr id="67" name="TextBox 10"/>
          <p:cNvSpPr txBox="1"/>
          <p:nvPr/>
        </p:nvSpPr>
        <p:spPr bwMode="auto">
          <a:xfrm>
            <a:off x="4595568" y="3606028"/>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Project Plan</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
        <p:nvSpPr>
          <p:cNvPr id="57" name="AutoShape 92">
            <a:extLst>
              <a:ext uri="{FF2B5EF4-FFF2-40B4-BE49-F238E27FC236}">
                <a16:creationId xmlns:a16="http://schemas.microsoft.com/office/drawing/2014/main" id="{68C5CE75-278E-E343-A271-062D6AF744B1}"/>
              </a:ext>
            </a:extLst>
          </p:cNvPr>
          <p:cNvSpPr>
            <a:spLocks noChangeArrowheads="1"/>
          </p:cNvSpPr>
          <p:nvPr/>
        </p:nvSpPr>
        <p:spPr bwMode="auto">
          <a:xfrm rot="5400000" flipH="1">
            <a:off x="5994255" y="2357502"/>
            <a:ext cx="612000" cy="4389006"/>
          </a:xfrm>
          <a:prstGeom prst="round2SameRect">
            <a:avLst>
              <a:gd name="adj1" fmla="val 50000"/>
              <a:gd name="adj2" fmla="val 0"/>
            </a:avLst>
          </a:prstGeom>
          <a:noFill/>
          <a:ln w="25400">
            <a:solidFill>
              <a:srgbClr val="00B0F0"/>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58" name="AutoShape 92">
            <a:extLst>
              <a:ext uri="{FF2B5EF4-FFF2-40B4-BE49-F238E27FC236}">
                <a16:creationId xmlns:a16="http://schemas.microsoft.com/office/drawing/2014/main" id="{EB9E14F5-695D-9148-9FFE-1CE46A397F55}"/>
              </a:ext>
            </a:extLst>
          </p:cNvPr>
          <p:cNvSpPr>
            <a:spLocks noChangeAspect="1" noChangeArrowheads="1"/>
          </p:cNvSpPr>
          <p:nvPr/>
        </p:nvSpPr>
        <p:spPr bwMode="auto">
          <a:xfrm rot="16200000" flipH="1">
            <a:off x="3753597" y="4228006"/>
            <a:ext cx="648000" cy="648000"/>
          </a:xfrm>
          <a:prstGeom prst="ellipse">
            <a:avLst/>
          </a:prstGeom>
          <a:solidFill>
            <a:srgbClr val="00B0F0"/>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59" name="직사각형 112">
            <a:extLst>
              <a:ext uri="{FF2B5EF4-FFF2-40B4-BE49-F238E27FC236}">
                <a16:creationId xmlns:a16="http://schemas.microsoft.com/office/drawing/2014/main" id="{12E23CB3-9F3C-2149-8EBA-D2A66F239FC7}"/>
              </a:ext>
            </a:extLst>
          </p:cNvPr>
          <p:cNvSpPr>
            <a:spLocks noChangeArrowheads="1"/>
          </p:cNvSpPr>
          <p:nvPr/>
        </p:nvSpPr>
        <p:spPr bwMode="auto">
          <a:xfrm>
            <a:off x="3878895" y="4279762"/>
            <a:ext cx="394660" cy="52322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bg1"/>
                </a:solidFill>
                <a:latin typeface="Trebuchet MS" panose="020B0603020202020204" pitchFamily="34" charset="0"/>
                <a:cs typeface="Arial" pitchFamily="34" charset="0"/>
              </a:rPr>
              <a:t>6</a:t>
            </a:r>
            <a:endParaRPr lang="ko-KR" altLang="en-US" sz="2800" b="1" dirty="0">
              <a:solidFill>
                <a:schemeClr val="bg1"/>
              </a:solidFill>
              <a:latin typeface="Trebuchet MS" panose="020B0603020202020204" pitchFamily="34" charset="0"/>
              <a:cs typeface="Arial" pitchFamily="34" charset="0"/>
            </a:endParaRPr>
          </a:p>
        </p:txBody>
      </p:sp>
      <p:grpSp>
        <p:nvGrpSpPr>
          <p:cNvPr id="69" name="그룹 104">
            <a:extLst>
              <a:ext uri="{FF2B5EF4-FFF2-40B4-BE49-F238E27FC236}">
                <a16:creationId xmlns:a16="http://schemas.microsoft.com/office/drawing/2014/main" id="{65F56CBB-8D3A-3543-B8DC-4BD89ABF9301}"/>
              </a:ext>
            </a:extLst>
          </p:cNvPr>
          <p:cNvGrpSpPr/>
          <p:nvPr/>
        </p:nvGrpSpPr>
        <p:grpSpPr>
          <a:xfrm>
            <a:off x="7918690" y="4480405"/>
            <a:ext cx="283532" cy="143201"/>
            <a:chOff x="7123783" y="2013388"/>
            <a:chExt cx="283532" cy="143201"/>
          </a:xfrm>
          <a:solidFill>
            <a:srgbClr val="00B0F0"/>
          </a:solidFill>
        </p:grpSpPr>
        <p:sp>
          <p:nvSpPr>
            <p:cNvPr id="70" name="이등변 삼각형 105">
              <a:extLst>
                <a:ext uri="{FF2B5EF4-FFF2-40B4-BE49-F238E27FC236}">
                  <a16:creationId xmlns:a16="http://schemas.microsoft.com/office/drawing/2014/main" id="{7E4F0AFD-6879-1946-9D1B-FD5B03F210D0}"/>
                </a:ext>
              </a:extLst>
            </p:cNvPr>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71" name="이등변 삼각형 106">
              <a:extLst>
                <a:ext uri="{FF2B5EF4-FFF2-40B4-BE49-F238E27FC236}">
                  <a16:creationId xmlns:a16="http://schemas.microsoft.com/office/drawing/2014/main" id="{65CC4E89-77F5-D445-AC73-8A2EAB748837}"/>
                </a:ext>
              </a:extLst>
            </p:cNvPr>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sp>
        <p:nvSpPr>
          <p:cNvPr id="73" name="TextBox 10">
            <a:extLst>
              <a:ext uri="{FF2B5EF4-FFF2-40B4-BE49-F238E27FC236}">
                <a16:creationId xmlns:a16="http://schemas.microsoft.com/office/drawing/2014/main" id="{E146DE62-2354-DA4D-AD27-8AE976F7AEF8}"/>
              </a:ext>
            </a:extLst>
          </p:cNvPr>
          <p:cNvSpPr txBox="1"/>
          <p:nvPr/>
        </p:nvSpPr>
        <p:spPr bwMode="auto">
          <a:xfrm>
            <a:off x="4602540" y="4398116"/>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X Factor &amp; Learning Outcomes</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Tree>
    <p:extLst>
      <p:ext uri="{BB962C8B-B14F-4D97-AF65-F5344CB8AC3E}">
        <p14:creationId xmlns:p14="http://schemas.microsoft.com/office/powerpoint/2010/main" val="4174943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0" y="2283718"/>
            <a:ext cx="4572000" cy="576064"/>
          </a:xfrm>
        </p:spPr>
        <p:txBody>
          <a:bodyPr/>
          <a:lstStyle/>
          <a:p>
            <a:r>
              <a:rPr lang="en-US" altLang="ko-KR" dirty="0">
                <a:latin typeface="Trebuchet MS" panose="020B0603020202020204" pitchFamily="34" charset="0"/>
              </a:rPr>
              <a:t>Project Plan</a:t>
            </a:r>
            <a:endParaRPr lang="ko-KR" altLang="en-US" dirty="0">
              <a:latin typeface="Trebuchet MS" panose="020B0603020202020204" pitchFamily="34" charset="0"/>
            </a:endParaRP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2282955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Methodology</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Our Project Management</a:t>
            </a:r>
          </a:p>
        </p:txBody>
      </p:sp>
      <p:sp>
        <p:nvSpPr>
          <p:cNvPr id="4" name="Oval 3"/>
          <p:cNvSpPr/>
          <p:nvPr/>
        </p:nvSpPr>
        <p:spPr>
          <a:xfrm>
            <a:off x="4644008" y="227652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5" name="Oval 4"/>
          <p:cNvSpPr/>
          <p:nvPr/>
        </p:nvSpPr>
        <p:spPr>
          <a:xfrm>
            <a:off x="1311288" y="22765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0" name="TextBox 9"/>
          <p:cNvSpPr txBox="1"/>
          <p:nvPr/>
        </p:nvSpPr>
        <p:spPr>
          <a:xfrm>
            <a:off x="1355676" y="2407793"/>
            <a:ext cx="604639" cy="430887"/>
          </a:xfrm>
          <a:prstGeom prst="rect">
            <a:avLst/>
          </a:prstGeom>
          <a:noFill/>
        </p:spPr>
        <p:txBody>
          <a:bodyPr wrap="square" tIns="0" bIns="0" rtlCol="0" anchor="ctr">
            <a:spAutoFit/>
          </a:bodyPr>
          <a:lstStyle/>
          <a:p>
            <a:r>
              <a:rPr lang="en-US" altLang="ko-KR" sz="2800" b="1" dirty="0">
                <a:solidFill>
                  <a:schemeClr val="bg1"/>
                </a:solidFill>
                <a:latin typeface="Trebuchet MS" panose="020B0603020202020204" pitchFamily="34" charset="0"/>
                <a:cs typeface="Arial" pitchFamily="34" charset="0"/>
              </a:rPr>
              <a:t>01</a:t>
            </a:r>
          </a:p>
        </p:txBody>
      </p:sp>
      <p:sp>
        <p:nvSpPr>
          <p:cNvPr id="13" name="TextBox 12"/>
          <p:cNvSpPr txBox="1"/>
          <p:nvPr/>
        </p:nvSpPr>
        <p:spPr>
          <a:xfrm>
            <a:off x="4688396" y="2407793"/>
            <a:ext cx="604639" cy="430887"/>
          </a:xfrm>
          <a:prstGeom prst="rect">
            <a:avLst/>
          </a:prstGeom>
          <a:noFill/>
        </p:spPr>
        <p:txBody>
          <a:bodyPr wrap="square" tIns="0" bIns="0" rtlCol="0" anchor="ctr">
            <a:spAutoFit/>
          </a:bodyPr>
          <a:lstStyle/>
          <a:p>
            <a:r>
              <a:rPr lang="en-US" altLang="ko-KR" sz="2800" b="1" dirty="0">
                <a:solidFill>
                  <a:schemeClr val="bg1"/>
                </a:solidFill>
                <a:latin typeface="Trebuchet MS" panose="020B0603020202020204" pitchFamily="34" charset="0"/>
                <a:cs typeface="Arial" pitchFamily="34" charset="0"/>
              </a:rPr>
              <a:t>02</a:t>
            </a:r>
          </a:p>
        </p:txBody>
      </p:sp>
      <p:grpSp>
        <p:nvGrpSpPr>
          <p:cNvPr id="16" name="Group 15"/>
          <p:cNvGrpSpPr/>
          <p:nvPr/>
        </p:nvGrpSpPr>
        <p:grpSpPr>
          <a:xfrm>
            <a:off x="2071233" y="2069238"/>
            <a:ext cx="2932815" cy="1477328"/>
            <a:chOff x="1448989" y="1595280"/>
            <a:chExt cx="3030085" cy="1477328"/>
          </a:xfrm>
        </p:grpSpPr>
        <p:sp>
          <p:nvSpPr>
            <p:cNvPr id="17" name="TextBox 16"/>
            <p:cNvSpPr txBox="1"/>
            <p:nvPr/>
          </p:nvSpPr>
          <p:spPr>
            <a:xfrm>
              <a:off x="1454023" y="1872279"/>
              <a:ext cx="3023679" cy="1200329"/>
            </a:xfrm>
            <a:prstGeom prst="rect">
              <a:avLst/>
            </a:prstGeom>
            <a:noFill/>
          </p:spPr>
          <p:txBody>
            <a:bodyPr wrap="square" rtlCol="0">
              <a:spAutoFit/>
            </a:bodyPr>
            <a:lstStyle/>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Requirements Analysis</a:t>
              </a:r>
            </a:p>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System Design</a:t>
              </a:r>
            </a:p>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Implementation</a:t>
              </a:r>
            </a:p>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Testing</a:t>
              </a:r>
            </a:p>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Deployment</a:t>
              </a:r>
            </a:p>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Maintenance</a:t>
              </a:r>
              <a:endParaRPr lang="ko-KR" altLang="en-US" sz="1200" dirty="0">
                <a:solidFill>
                  <a:schemeClr val="tx1">
                    <a:lumMod val="65000"/>
                    <a:lumOff val="35000"/>
                  </a:schemeClr>
                </a:solidFill>
                <a:latin typeface="Trebuchet MS" panose="020B0603020202020204" pitchFamily="34" charset="0"/>
                <a:cs typeface="Arial" pitchFamily="34" charset="0"/>
              </a:endParaRPr>
            </a:p>
          </p:txBody>
        </p:sp>
        <p:sp>
          <p:nvSpPr>
            <p:cNvPr id="18" name="TextBox 17"/>
            <p:cNvSpPr txBox="1"/>
            <p:nvPr/>
          </p:nvSpPr>
          <p:spPr>
            <a:xfrm>
              <a:off x="1448989" y="1595280"/>
              <a:ext cx="3030085" cy="276999"/>
            </a:xfrm>
            <a:prstGeom prst="rect">
              <a:avLst/>
            </a:prstGeom>
            <a:noFill/>
          </p:spPr>
          <p:txBody>
            <a:bodyPr wrap="square" rtlCol="0">
              <a:spAutoFit/>
            </a:bodyPr>
            <a:lstStyle/>
            <a:p>
              <a:r>
                <a:rPr lang="en-US" altLang="ko-KR" sz="1200" b="1" dirty="0">
                  <a:solidFill>
                    <a:schemeClr val="accent3"/>
                  </a:solidFill>
                  <a:latin typeface="Trebuchet MS" panose="020B0603020202020204" pitchFamily="34" charset="0"/>
                  <a:cs typeface="Arial" pitchFamily="34" charset="0"/>
                </a:rPr>
                <a:t>Iterative Approach</a:t>
              </a:r>
              <a:endParaRPr lang="ko-KR" altLang="en-US" sz="1200" b="1" dirty="0">
                <a:solidFill>
                  <a:schemeClr val="accent3"/>
                </a:solidFill>
                <a:latin typeface="Trebuchet MS" panose="020B0603020202020204" pitchFamily="34" charset="0"/>
                <a:cs typeface="Arial" pitchFamily="34" charset="0"/>
              </a:endParaRPr>
            </a:p>
          </p:txBody>
        </p:sp>
      </p:grpSp>
      <p:grpSp>
        <p:nvGrpSpPr>
          <p:cNvPr id="25" name="Group 24"/>
          <p:cNvGrpSpPr/>
          <p:nvPr/>
        </p:nvGrpSpPr>
        <p:grpSpPr>
          <a:xfrm>
            <a:off x="5451232" y="2067694"/>
            <a:ext cx="2932815" cy="738664"/>
            <a:chOff x="1448989" y="1595280"/>
            <a:chExt cx="3030085" cy="738664"/>
          </a:xfrm>
        </p:grpSpPr>
        <p:sp>
          <p:nvSpPr>
            <p:cNvPr id="26" name="TextBox 25"/>
            <p:cNvSpPr txBox="1"/>
            <p:nvPr/>
          </p:nvSpPr>
          <p:spPr>
            <a:xfrm>
              <a:off x="1454023" y="1872279"/>
              <a:ext cx="3023679" cy="461665"/>
            </a:xfrm>
            <a:prstGeom prst="rect">
              <a:avLst/>
            </a:prstGeom>
            <a:noFill/>
          </p:spPr>
          <p:txBody>
            <a:bodyPr wrap="square" rtlCol="0">
              <a:spAutoFit/>
            </a:bodyPr>
            <a:lstStyle/>
            <a:p>
              <a:r>
                <a:rPr lang="en-US" altLang="ko-KR" sz="1200" dirty="0">
                  <a:solidFill>
                    <a:schemeClr val="tx1">
                      <a:lumMod val="65000"/>
                      <a:lumOff val="35000"/>
                    </a:schemeClr>
                  </a:solidFill>
                  <a:latin typeface="Trebuchet MS" panose="020B0603020202020204" pitchFamily="34" charset="0"/>
                  <a:cs typeface="Arial" pitchFamily="34" charset="0"/>
                </a:rPr>
                <a:t>Each iteration is of a fixed time length of approximately 2 weeks</a:t>
              </a:r>
              <a:endParaRPr lang="ko-KR" altLang="en-US" sz="1200" dirty="0">
                <a:solidFill>
                  <a:schemeClr val="tx1">
                    <a:lumMod val="65000"/>
                    <a:lumOff val="35000"/>
                  </a:schemeClr>
                </a:solidFill>
                <a:latin typeface="Trebuchet MS" panose="020B0603020202020204" pitchFamily="34" charset="0"/>
                <a:cs typeface="Arial" pitchFamily="34" charset="0"/>
              </a:endParaRPr>
            </a:p>
          </p:txBody>
        </p:sp>
        <p:sp>
          <p:nvSpPr>
            <p:cNvPr id="27" name="TextBox 26"/>
            <p:cNvSpPr txBox="1"/>
            <p:nvPr/>
          </p:nvSpPr>
          <p:spPr>
            <a:xfrm>
              <a:off x="1448989" y="1595280"/>
              <a:ext cx="3030085" cy="276999"/>
            </a:xfrm>
            <a:prstGeom prst="rect">
              <a:avLst/>
            </a:prstGeom>
            <a:noFill/>
          </p:spPr>
          <p:txBody>
            <a:bodyPr wrap="square" rtlCol="0">
              <a:spAutoFit/>
            </a:bodyPr>
            <a:lstStyle/>
            <a:p>
              <a:r>
                <a:rPr lang="en-US" altLang="ko-KR" sz="1200" b="1" dirty="0">
                  <a:solidFill>
                    <a:schemeClr val="accent2"/>
                  </a:solidFill>
                  <a:latin typeface="Trebuchet MS" panose="020B0603020202020204" pitchFamily="34" charset="0"/>
                  <a:cs typeface="Arial" pitchFamily="34" charset="0"/>
                </a:rPr>
                <a:t>Time Boxing</a:t>
              </a:r>
              <a:endParaRPr lang="ko-KR" altLang="en-US" sz="1200" b="1" dirty="0">
                <a:solidFill>
                  <a:schemeClr val="accent2"/>
                </a:solidFill>
                <a:latin typeface="Trebuchet MS" panose="020B0603020202020204" pitchFamily="34" charset="0"/>
                <a:cs typeface="Arial" pitchFamily="34" charset="0"/>
              </a:endParaRPr>
            </a:p>
          </p:txBody>
        </p:sp>
      </p:grpSp>
    </p:spTree>
    <p:extLst>
      <p:ext uri="{BB962C8B-B14F-4D97-AF65-F5344CB8AC3E}">
        <p14:creationId xmlns:p14="http://schemas.microsoft.com/office/powerpoint/2010/main" val="1179491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Project Management</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What are we using?</a:t>
            </a:r>
          </a:p>
        </p:txBody>
      </p:sp>
      <p:grpSp>
        <p:nvGrpSpPr>
          <p:cNvPr id="53" name="Group 52"/>
          <p:cNvGrpSpPr/>
          <p:nvPr/>
        </p:nvGrpSpPr>
        <p:grpSpPr>
          <a:xfrm>
            <a:off x="702488" y="1275606"/>
            <a:ext cx="1721379" cy="1283038"/>
            <a:chOff x="2551705" y="4211306"/>
            <a:chExt cx="2357003" cy="1283038"/>
          </a:xfrm>
        </p:grpSpPr>
        <p:sp>
          <p:nvSpPr>
            <p:cNvPr id="54" name="TextBox 53"/>
            <p:cNvSpPr txBox="1"/>
            <p:nvPr/>
          </p:nvSpPr>
          <p:spPr>
            <a:xfrm>
              <a:off x="2551706" y="4478681"/>
              <a:ext cx="2357002" cy="1015663"/>
            </a:xfrm>
            <a:prstGeom prst="rect">
              <a:avLst/>
            </a:prstGeom>
            <a:noFill/>
          </p:spPr>
          <p:txBody>
            <a:bodyPr wrap="square" rtlCol="0">
              <a:spAutoFit/>
            </a:bodyPr>
            <a:lstStyle/>
            <a:p>
              <a:pPr algn="ctr"/>
              <a:r>
                <a:rPr lang="en-US" altLang="ko-KR" sz="1200" dirty="0" err="1">
                  <a:solidFill>
                    <a:schemeClr val="tx1">
                      <a:lumMod val="75000"/>
                      <a:lumOff val="25000"/>
                    </a:schemeClr>
                  </a:solidFill>
                  <a:latin typeface="Trebuchet MS" panose="020B0603020202020204" pitchFamily="34" charset="0"/>
                  <a:cs typeface="Arial" pitchFamily="34" charset="0"/>
                </a:rPr>
                <a:t>Github</a:t>
              </a:r>
              <a:r>
                <a:rPr lang="en-US" altLang="ko-KR" sz="1200" dirty="0">
                  <a:solidFill>
                    <a:schemeClr val="tx1">
                      <a:lumMod val="75000"/>
                      <a:lumOff val="25000"/>
                    </a:schemeClr>
                  </a:solidFill>
                  <a:latin typeface="Trebuchet MS" panose="020B0603020202020204" pitchFamily="34" charset="0"/>
                  <a:cs typeface="Arial" pitchFamily="34" charset="0"/>
                </a:rPr>
                <a:t> is used primarily for the management and collaboration of our source codes</a:t>
              </a:r>
              <a:endParaRPr lang="ko-KR" altLang="en-US" sz="1200" dirty="0">
                <a:solidFill>
                  <a:schemeClr val="tx1">
                    <a:lumMod val="75000"/>
                    <a:lumOff val="25000"/>
                  </a:schemeClr>
                </a:solidFill>
                <a:latin typeface="Trebuchet MS" panose="020B0603020202020204" pitchFamily="34" charset="0"/>
                <a:cs typeface="Arial" pitchFamily="34" charset="0"/>
              </a:endParaRPr>
            </a:p>
          </p:txBody>
        </p:sp>
        <p:sp>
          <p:nvSpPr>
            <p:cNvPr id="55" name="TextBox 54"/>
            <p:cNvSpPr txBox="1"/>
            <p:nvPr/>
          </p:nvSpPr>
          <p:spPr>
            <a:xfrm>
              <a:off x="2551705" y="4211306"/>
              <a:ext cx="2336965" cy="276999"/>
            </a:xfrm>
            <a:prstGeom prst="rect">
              <a:avLst/>
            </a:prstGeom>
            <a:noFill/>
          </p:spPr>
          <p:txBody>
            <a:bodyPr wrap="square" rtlCol="0">
              <a:spAutoFit/>
            </a:bodyPr>
            <a:lstStyle/>
            <a:p>
              <a:pPr algn="ctr"/>
              <a:r>
                <a:rPr lang="en-US" altLang="ko-KR" sz="1200" b="1" dirty="0">
                  <a:solidFill>
                    <a:schemeClr val="tx1">
                      <a:lumMod val="75000"/>
                      <a:lumOff val="25000"/>
                    </a:schemeClr>
                  </a:solidFill>
                  <a:latin typeface="Trebuchet MS" panose="020B0603020202020204" pitchFamily="34" charset="0"/>
                  <a:cs typeface="Arial" pitchFamily="34" charset="0"/>
                </a:rPr>
                <a:t>Collaboration</a:t>
              </a:r>
              <a:endParaRPr lang="ko-KR" altLang="en-US" sz="1200" b="1" dirty="0">
                <a:solidFill>
                  <a:schemeClr val="tx1">
                    <a:lumMod val="75000"/>
                    <a:lumOff val="25000"/>
                  </a:schemeClr>
                </a:solidFill>
                <a:latin typeface="Trebuchet MS" panose="020B0603020202020204" pitchFamily="34" charset="0"/>
                <a:cs typeface="Arial" pitchFamily="34" charset="0"/>
              </a:endParaRPr>
            </a:p>
          </p:txBody>
        </p:sp>
      </p:grpSp>
      <p:grpSp>
        <p:nvGrpSpPr>
          <p:cNvPr id="56" name="Group 55"/>
          <p:cNvGrpSpPr/>
          <p:nvPr/>
        </p:nvGrpSpPr>
        <p:grpSpPr>
          <a:xfrm>
            <a:off x="3620259" y="1275606"/>
            <a:ext cx="1721379" cy="1283038"/>
            <a:chOff x="2551705" y="4211306"/>
            <a:chExt cx="2357003" cy="1283038"/>
          </a:xfrm>
        </p:grpSpPr>
        <p:sp>
          <p:nvSpPr>
            <p:cNvPr id="57" name="TextBox 56"/>
            <p:cNvSpPr txBox="1"/>
            <p:nvPr/>
          </p:nvSpPr>
          <p:spPr>
            <a:xfrm>
              <a:off x="2551706" y="4478681"/>
              <a:ext cx="2357002" cy="1015663"/>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Trebuchet MS" panose="020B0603020202020204" pitchFamily="34" charset="0"/>
                  <a:cs typeface="Arial" pitchFamily="34" charset="0"/>
                </a:rPr>
                <a:t>Google Sheets is used to manage the Project Schedule and keep track of pending and completed tasks</a:t>
              </a:r>
              <a:endParaRPr lang="ko-KR" altLang="en-US" sz="1200" dirty="0">
                <a:solidFill>
                  <a:schemeClr val="tx1">
                    <a:lumMod val="75000"/>
                    <a:lumOff val="25000"/>
                  </a:schemeClr>
                </a:solidFill>
                <a:latin typeface="Trebuchet MS" panose="020B0603020202020204" pitchFamily="34" charset="0"/>
                <a:cs typeface="Arial" pitchFamily="34" charset="0"/>
              </a:endParaRPr>
            </a:p>
          </p:txBody>
        </p:sp>
        <p:sp>
          <p:nvSpPr>
            <p:cNvPr id="58" name="TextBox 57"/>
            <p:cNvSpPr txBox="1"/>
            <p:nvPr/>
          </p:nvSpPr>
          <p:spPr>
            <a:xfrm>
              <a:off x="2551705" y="4211306"/>
              <a:ext cx="2336965" cy="276999"/>
            </a:xfrm>
            <a:prstGeom prst="rect">
              <a:avLst/>
            </a:prstGeom>
            <a:noFill/>
          </p:spPr>
          <p:txBody>
            <a:bodyPr wrap="square" rtlCol="0">
              <a:spAutoFit/>
            </a:bodyPr>
            <a:lstStyle/>
            <a:p>
              <a:pPr algn="ctr"/>
              <a:r>
                <a:rPr lang="en-US" altLang="ko-KR" sz="1200" b="1" dirty="0">
                  <a:solidFill>
                    <a:schemeClr val="tx1">
                      <a:lumMod val="75000"/>
                      <a:lumOff val="25000"/>
                    </a:schemeClr>
                  </a:solidFill>
                  <a:latin typeface="Trebuchet MS" panose="020B0603020202020204" pitchFamily="34" charset="0"/>
                  <a:cs typeface="Arial" pitchFamily="34" charset="0"/>
                </a:rPr>
                <a:t>Schedule</a:t>
              </a:r>
              <a:endParaRPr lang="ko-KR" altLang="en-US" sz="1200" b="1" dirty="0">
                <a:solidFill>
                  <a:schemeClr val="tx1">
                    <a:lumMod val="75000"/>
                    <a:lumOff val="25000"/>
                  </a:schemeClr>
                </a:solidFill>
                <a:latin typeface="Trebuchet MS" panose="020B0603020202020204" pitchFamily="34" charset="0"/>
                <a:cs typeface="Arial" pitchFamily="34" charset="0"/>
              </a:endParaRPr>
            </a:p>
          </p:txBody>
        </p:sp>
      </p:grpSp>
      <p:grpSp>
        <p:nvGrpSpPr>
          <p:cNvPr id="59" name="Group 58"/>
          <p:cNvGrpSpPr/>
          <p:nvPr/>
        </p:nvGrpSpPr>
        <p:grpSpPr>
          <a:xfrm>
            <a:off x="6829904" y="1275606"/>
            <a:ext cx="1721379" cy="1467704"/>
            <a:chOff x="2551705" y="4211306"/>
            <a:chExt cx="2357003" cy="1467704"/>
          </a:xfrm>
        </p:grpSpPr>
        <p:sp>
          <p:nvSpPr>
            <p:cNvPr id="60" name="TextBox 59"/>
            <p:cNvSpPr txBox="1"/>
            <p:nvPr/>
          </p:nvSpPr>
          <p:spPr>
            <a:xfrm>
              <a:off x="2551706" y="4478681"/>
              <a:ext cx="2357002" cy="1200329"/>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Trebuchet MS" panose="020B0603020202020204" pitchFamily="34" charset="0"/>
                  <a:cs typeface="Arial" pitchFamily="34" charset="0"/>
                </a:rPr>
                <a:t>Microsoft Excel is the team’s primary tool for keeping track of project related metrics such as Task and Bug Metrics</a:t>
              </a:r>
              <a:endParaRPr lang="ko-KR" altLang="en-US" sz="1200" dirty="0">
                <a:solidFill>
                  <a:schemeClr val="tx1">
                    <a:lumMod val="75000"/>
                    <a:lumOff val="25000"/>
                  </a:schemeClr>
                </a:solidFill>
                <a:latin typeface="Trebuchet MS" panose="020B0603020202020204" pitchFamily="34" charset="0"/>
                <a:cs typeface="Arial" pitchFamily="34" charset="0"/>
              </a:endParaRPr>
            </a:p>
          </p:txBody>
        </p:sp>
        <p:sp>
          <p:nvSpPr>
            <p:cNvPr id="61" name="TextBox 60"/>
            <p:cNvSpPr txBox="1"/>
            <p:nvPr/>
          </p:nvSpPr>
          <p:spPr>
            <a:xfrm>
              <a:off x="2551705" y="4211306"/>
              <a:ext cx="2336965" cy="276999"/>
            </a:xfrm>
            <a:prstGeom prst="rect">
              <a:avLst/>
            </a:prstGeom>
            <a:noFill/>
          </p:spPr>
          <p:txBody>
            <a:bodyPr wrap="square" rtlCol="0">
              <a:spAutoFit/>
            </a:bodyPr>
            <a:lstStyle/>
            <a:p>
              <a:pPr algn="ctr"/>
              <a:r>
                <a:rPr lang="en-US" altLang="ko-KR" sz="1200" b="1" dirty="0">
                  <a:solidFill>
                    <a:schemeClr val="tx1">
                      <a:lumMod val="75000"/>
                      <a:lumOff val="25000"/>
                    </a:schemeClr>
                  </a:solidFill>
                  <a:latin typeface="Trebuchet MS" panose="020B0603020202020204" pitchFamily="34" charset="0"/>
                  <a:cs typeface="Arial" pitchFamily="34" charset="0"/>
                </a:rPr>
                <a:t>Metrics</a:t>
              </a:r>
              <a:endParaRPr lang="ko-KR" altLang="en-US" sz="1200" b="1" dirty="0">
                <a:solidFill>
                  <a:schemeClr val="tx1">
                    <a:lumMod val="75000"/>
                    <a:lumOff val="25000"/>
                  </a:schemeClr>
                </a:solidFill>
                <a:latin typeface="Trebuchet MS" panose="020B0603020202020204" pitchFamily="34" charset="0"/>
                <a:cs typeface="Arial" pitchFamily="34" charset="0"/>
              </a:endParaRPr>
            </a:p>
          </p:txBody>
        </p:sp>
      </p:grpSp>
      <p:pic>
        <p:nvPicPr>
          <p:cNvPr id="1026" name="Picture 2" descr="Image result for github">
            <a:extLst>
              <a:ext uri="{FF2B5EF4-FFF2-40B4-BE49-F238E27FC236}">
                <a16:creationId xmlns:a16="http://schemas.microsoft.com/office/drawing/2014/main" id="{A08569ED-ED20-4C97-84EA-DBF4F6AE2C9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82" t="20601" r="6482" b="24800"/>
          <a:stretch/>
        </p:blipFill>
        <p:spPr bwMode="auto">
          <a:xfrm>
            <a:off x="644882" y="2723251"/>
            <a:ext cx="1836592" cy="648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EE4CF698-0BC1-414D-9D20-35A15742E9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80" t="8858" r="19760" b="6287"/>
          <a:stretch/>
        </p:blipFill>
        <p:spPr bwMode="auto">
          <a:xfrm>
            <a:off x="3744453" y="2633240"/>
            <a:ext cx="1655093" cy="14761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crosoft excel">
            <a:extLst>
              <a:ext uri="{FF2B5EF4-FFF2-40B4-BE49-F238E27FC236}">
                <a16:creationId xmlns:a16="http://schemas.microsoft.com/office/drawing/2014/main" id="{1353EDED-1FD9-4E42-9D65-D562333BDC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7260" y="2756961"/>
            <a:ext cx="1572031" cy="154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396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Project Metrics</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What we are keeping track</a:t>
            </a:r>
          </a:p>
        </p:txBody>
      </p:sp>
      <p:pic>
        <p:nvPicPr>
          <p:cNvPr id="6" name="Graphic 5">
            <a:extLst>
              <a:ext uri="{FF2B5EF4-FFF2-40B4-BE49-F238E27FC236}">
                <a16:creationId xmlns:a16="http://schemas.microsoft.com/office/drawing/2014/main" id="{BDE5718E-4861-4BF6-B707-8AA286FEC2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39752" y="1779662"/>
            <a:ext cx="1224136" cy="1224136"/>
          </a:xfrm>
          <a:prstGeom prst="rect">
            <a:avLst/>
          </a:prstGeom>
        </p:spPr>
      </p:pic>
      <p:sp>
        <p:nvSpPr>
          <p:cNvPr id="7" name="TextBox 6">
            <a:extLst>
              <a:ext uri="{FF2B5EF4-FFF2-40B4-BE49-F238E27FC236}">
                <a16:creationId xmlns:a16="http://schemas.microsoft.com/office/drawing/2014/main" id="{463EF824-1784-4D07-98A7-8B63A6E88CB6}"/>
              </a:ext>
            </a:extLst>
          </p:cNvPr>
          <p:cNvSpPr txBox="1"/>
          <p:nvPr/>
        </p:nvSpPr>
        <p:spPr>
          <a:xfrm>
            <a:off x="2141730" y="3075806"/>
            <a:ext cx="1620180" cy="369332"/>
          </a:xfrm>
          <a:prstGeom prst="rect">
            <a:avLst/>
          </a:prstGeom>
          <a:noFill/>
        </p:spPr>
        <p:txBody>
          <a:bodyPr wrap="square" rtlCol="0">
            <a:spAutoFit/>
          </a:bodyPr>
          <a:lstStyle/>
          <a:p>
            <a:r>
              <a:rPr lang="en-US" b="1" dirty="0">
                <a:solidFill>
                  <a:srgbClr val="F9AA4C"/>
                </a:solidFill>
                <a:latin typeface="Trebuchet MS" panose="020B0603020202020204" pitchFamily="34" charset="0"/>
              </a:rPr>
              <a:t>Task Metrics</a:t>
            </a:r>
            <a:endParaRPr lang="en-SG" b="1" dirty="0">
              <a:solidFill>
                <a:srgbClr val="F9AA4C"/>
              </a:solidFill>
              <a:latin typeface="Trebuchet MS" panose="020B0603020202020204" pitchFamily="34" charset="0"/>
            </a:endParaRPr>
          </a:p>
        </p:txBody>
      </p:sp>
      <p:pic>
        <p:nvPicPr>
          <p:cNvPr id="9" name="Graphic 8">
            <a:extLst>
              <a:ext uri="{FF2B5EF4-FFF2-40B4-BE49-F238E27FC236}">
                <a16:creationId xmlns:a16="http://schemas.microsoft.com/office/drawing/2014/main" id="{0F2DC925-49B5-46AC-A46C-556B29B25E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8064" y="1779662"/>
            <a:ext cx="1224136" cy="1224136"/>
          </a:xfrm>
          <a:prstGeom prst="rect">
            <a:avLst/>
          </a:prstGeom>
        </p:spPr>
      </p:pic>
      <p:sp>
        <p:nvSpPr>
          <p:cNvPr id="10" name="TextBox 9">
            <a:extLst>
              <a:ext uri="{FF2B5EF4-FFF2-40B4-BE49-F238E27FC236}">
                <a16:creationId xmlns:a16="http://schemas.microsoft.com/office/drawing/2014/main" id="{51ABF364-E453-486E-949E-993EB4E3F615}"/>
              </a:ext>
            </a:extLst>
          </p:cNvPr>
          <p:cNvSpPr txBox="1"/>
          <p:nvPr/>
        </p:nvSpPr>
        <p:spPr>
          <a:xfrm>
            <a:off x="5040052" y="3075806"/>
            <a:ext cx="1440160" cy="369332"/>
          </a:xfrm>
          <a:prstGeom prst="rect">
            <a:avLst/>
          </a:prstGeom>
          <a:noFill/>
        </p:spPr>
        <p:txBody>
          <a:bodyPr wrap="square" rtlCol="0">
            <a:spAutoFit/>
          </a:bodyPr>
          <a:lstStyle/>
          <a:p>
            <a:r>
              <a:rPr lang="en-US" b="1" dirty="0">
                <a:solidFill>
                  <a:srgbClr val="F9AA4C"/>
                </a:solidFill>
                <a:latin typeface="Trebuchet MS" panose="020B0603020202020204" pitchFamily="34" charset="0"/>
              </a:rPr>
              <a:t>Bug Metrics</a:t>
            </a:r>
            <a:endParaRPr lang="en-SG" b="1" dirty="0">
              <a:solidFill>
                <a:srgbClr val="F9AA4C"/>
              </a:solidFill>
              <a:latin typeface="Trebuchet MS" panose="020B0603020202020204" pitchFamily="34" charset="0"/>
            </a:endParaRPr>
          </a:p>
        </p:txBody>
      </p:sp>
    </p:spTree>
    <p:extLst>
      <p:ext uri="{BB962C8B-B14F-4D97-AF65-F5344CB8AC3E}">
        <p14:creationId xmlns:p14="http://schemas.microsoft.com/office/powerpoint/2010/main" val="2984288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32" name="Rectangle: Single Corner Rounded 31">
            <a:extLst>
              <a:ext uri="{FF2B5EF4-FFF2-40B4-BE49-F238E27FC236}">
                <a16:creationId xmlns:a16="http://schemas.microsoft.com/office/drawing/2014/main" id="{22B27EE1-C4A9-407E-AA80-502122B04B51}"/>
              </a:ext>
            </a:extLst>
          </p:cNvPr>
          <p:cNvSpPr/>
          <p:nvPr/>
        </p:nvSpPr>
        <p:spPr>
          <a:xfrm>
            <a:off x="6372201" y="1203598"/>
            <a:ext cx="1996848" cy="3280012"/>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703020202090204" pitchFamily="34" charset="0"/>
            </a:endParaRPr>
          </a:p>
        </p:txBody>
      </p:sp>
      <p:sp>
        <p:nvSpPr>
          <p:cNvPr id="2" name="Text Placeholder 1"/>
          <p:cNvSpPr>
            <a:spLocks noGrp="1"/>
          </p:cNvSpPr>
          <p:nvPr>
            <p:ph type="body" sz="quarter" idx="10"/>
          </p:nvPr>
        </p:nvSpPr>
        <p:spPr/>
        <p:txBody>
          <a:bodyPr/>
          <a:lstStyle/>
          <a:p>
            <a:r>
              <a:rPr lang="en-US" altLang="ko-KR" b="1" dirty="0">
                <a:latin typeface="Maiandra GD" panose="020E0502030308020204" pitchFamily="34" charset="0"/>
              </a:rPr>
              <a:t>Project Scope</a:t>
            </a:r>
            <a:endParaRPr lang="ko-KR" altLang="en-US" b="1" dirty="0">
              <a:latin typeface="Maiandra GD" panose="020E0502030308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Maiandra GD" panose="020E0502030308020204" pitchFamily="34" charset="0"/>
              </a:rPr>
              <a:t>In the Proposal…</a:t>
            </a:r>
          </a:p>
        </p:txBody>
      </p:sp>
      <p:sp>
        <p:nvSpPr>
          <p:cNvPr id="22" name="Rectangle: Single Corner Rounded 21">
            <a:extLst>
              <a:ext uri="{FF2B5EF4-FFF2-40B4-BE49-F238E27FC236}">
                <a16:creationId xmlns:a16="http://schemas.microsoft.com/office/drawing/2014/main" id="{9F64EE27-E77C-4F31-A575-50AAD4B8BF62}"/>
              </a:ext>
            </a:extLst>
          </p:cNvPr>
          <p:cNvSpPr/>
          <p:nvPr/>
        </p:nvSpPr>
        <p:spPr>
          <a:xfrm>
            <a:off x="4932040" y="1203598"/>
            <a:ext cx="1822691" cy="3280012"/>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23" name="Rectangle: Single Corner Rounded 22">
            <a:extLst>
              <a:ext uri="{FF2B5EF4-FFF2-40B4-BE49-F238E27FC236}">
                <a16:creationId xmlns:a16="http://schemas.microsoft.com/office/drawing/2014/main" id="{C42F79A7-6561-44CC-BD75-264817260BD3}"/>
              </a:ext>
            </a:extLst>
          </p:cNvPr>
          <p:cNvSpPr/>
          <p:nvPr/>
        </p:nvSpPr>
        <p:spPr>
          <a:xfrm>
            <a:off x="3059832" y="1207116"/>
            <a:ext cx="2132053" cy="3280012"/>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703020202090204" pitchFamily="34" charset="0"/>
            </a:endParaRPr>
          </a:p>
        </p:txBody>
      </p:sp>
      <p:sp>
        <p:nvSpPr>
          <p:cNvPr id="24" name="Rectangle: Single Corner Rounded 23">
            <a:extLst>
              <a:ext uri="{FF2B5EF4-FFF2-40B4-BE49-F238E27FC236}">
                <a16:creationId xmlns:a16="http://schemas.microsoft.com/office/drawing/2014/main" id="{59F43C77-08D9-4652-937D-EE2C69F4ED37}"/>
              </a:ext>
            </a:extLst>
          </p:cNvPr>
          <p:cNvSpPr/>
          <p:nvPr/>
        </p:nvSpPr>
        <p:spPr>
          <a:xfrm>
            <a:off x="783038" y="1207116"/>
            <a:ext cx="2686351" cy="3280012"/>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6" name="TextBox 5">
            <a:extLst>
              <a:ext uri="{FF2B5EF4-FFF2-40B4-BE49-F238E27FC236}">
                <a16:creationId xmlns:a16="http://schemas.microsoft.com/office/drawing/2014/main" id="{666CC805-EA83-44D7-994E-DB146C8B40E4}"/>
              </a:ext>
            </a:extLst>
          </p:cNvPr>
          <p:cNvSpPr txBox="1"/>
          <p:nvPr/>
        </p:nvSpPr>
        <p:spPr>
          <a:xfrm>
            <a:off x="1677586" y="1203598"/>
            <a:ext cx="792088" cy="369332"/>
          </a:xfrm>
          <a:prstGeom prst="rect">
            <a:avLst/>
          </a:prstGeom>
          <a:noFill/>
        </p:spPr>
        <p:txBody>
          <a:bodyPr wrap="square" rtlCol="0">
            <a:spAutoFit/>
          </a:bodyPr>
          <a:lstStyle/>
          <a:p>
            <a:r>
              <a:rPr lang="en-US" b="1" dirty="0">
                <a:latin typeface="Trebuchet MS" panose="020B0603020202020204" pitchFamily="34" charset="0"/>
              </a:rPr>
              <a:t>CORE</a:t>
            </a:r>
            <a:endParaRPr lang="en-SG" b="1" dirty="0">
              <a:latin typeface="Trebuchet MS" panose="020B0603020202020204" pitchFamily="34" charset="0"/>
            </a:endParaRPr>
          </a:p>
        </p:txBody>
      </p:sp>
      <p:sp>
        <p:nvSpPr>
          <p:cNvPr id="34" name="TextBox 33">
            <a:extLst>
              <a:ext uri="{FF2B5EF4-FFF2-40B4-BE49-F238E27FC236}">
                <a16:creationId xmlns:a16="http://schemas.microsoft.com/office/drawing/2014/main" id="{254742EE-F774-4DEC-8A04-5F9583B7E751}"/>
              </a:ext>
            </a:extLst>
          </p:cNvPr>
          <p:cNvSpPr txBox="1"/>
          <p:nvPr/>
        </p:nvSpPr>
        <p:spPr>
          <a:xfrm>
            <a:off x="3570043" y="1211596"/>
            <a:ext cx="1524653" cy="369332"/>
          </a:xfrm>
          <a:prstGeom prst="rect">
            <a:avLst/>
          </a:prstGeom>
          <a:noFill/>
        </p:spPr>
        <p:txBody>
          <a:bodyPr wrap="square" rtlCol="0">
            <a:spAutoFit/>
          </a:bodyPr>
          <a:lstStyle/>
          <a:p>
            <a:r>
              <a:rPr lang="en-US" b="1" dirty="0">
                <a:latin typeface="Trebuchet MS" panose="020B0603020202020204" pitchFamily="34" charset="0"/>
              </a:rPr>
              <a:t>SECONDARY</a:t>
            </a:r>
            <a:endParaRPr lang="en-SG" b="1" dirty="0">
              <a:latin typeface="Trebuchet MS" panose="020B0603020202020204" pitchFamily="34" charset="0"/>
            </a:endParaRPr>
          </a:p>
        </p:txBody>
      </p:sp>
      <p:sp>
        <p:nvSpPr>
          <p:cNvPr id="36" name="TextBox 35">
            <a:extLst>
              <a:ext uri="{FF2B5EF4-FFF2-40B4-BE49-F238E27FC236}">
                <a16:creationId xmlns:a16="http://schemas.microsoft.com/office/drawing/2014/main" id="{D9264981-1A25-4399-83B7-36849368C693}"/>
              </a:ext>
            </a:extLst>
          </p:cNvPr>
          <p:cNvSpPr txBox="1"/>
          <p:nvPr/>
        </p:nvSpPr>
        <p:spPr>
          <a:xfrm>
            <a:off x="5319613" y="1211596"/>
            <a:ext cx="1307390" cy="369332"/>
          </a:xfrm>
          <a:prstGeom prst="rect">
            <a:avLst/>
          </a:prstGeom>
          <a:noFill/>
        </p:spPr>
        <p:txBody>
          <a:bodyPr wrap="square" rtlCol="0">
            <a:spAutoFit/>
          </a:bodyPr>
          <a:lstStyle/>
          <a:p>
            <a:r>
              <a:rPr lang="en-US" b="1" dirty="0">
                <a:latin typeface="Trebuchet MS" panose="020B0603020202020204" pitchFamily="34" charset="0"/>
              </a:rPr>
              <a:t>TERTIARY</a:t>
            </a:r>
            <a:endParaRPr lang="en-SG" b="1" dirty="0">
              <a:latin typeface="Trebuchet MS" panose="020B0603020202020204" pitchFamily="34" charset="0"/>
            </a:endParaRPr>
          </a:p>
        </p:txBody>
      </p:sp>
      <p:sp>
        <p:nvSpPr>
          <p:cNvPr id="37" name="TextBox 36">
            <a:extLst>
              <a:ext uri="{FF2B5EF4-FFF2-40B4-BE49-F238E27FC236}">
                <a16:creationId xmlns:a16="http://schemas.microsoft.com/office/drawing/2014/main" id="{FAA0978A-E351-42D6-9A2E-C77452A0C956}"/>
              </a:ext>
            </a:extLst>
          </p:cNvPr>
          <p:cNvSpPr txBox="1"/>
          <p:nvPr/>
        </p:nvSpPr>
        <p:spPr>
          <a:xfrm>
            <a:off x="6898748" y="1185232"/>
            <a:ext cx="1296144" cy="646331"/>
          </a:xfrm>
          <a:prstGeom prst="rect">
            <a:avLst/>
          </a:prstGeom>
          <a:noFill/>
        </p:spPr>
        <p:txBody>
          <a:bodyPr wrap="square" rtlCol="0">
            <a:spAutoFit/>
          </a:bodyPr>
          <a:lstStyle/>
          <a:p>
            <a:pPr algn="ctr"/>
            <a:r>
              <a:rPr lang="en-US" b="1" dirty="0">
                <a:latin typeface="Trebuchet MS" panose="020B0603020202020204" pitchFamily="34" charset="0"/>
              </a:rPr>
              <a:t>GOOD TO HAVE</a:t>
            </a:r>
            <a:endParaRPr lang="en-SG" b="1" dirty="0">
              <a:latin typeface="Trebuchet MS" panose="020B0603020202020204" pitchFamily="34" charset="0"/>
            </a:endParaRPr>
          </a:p>
        </p:txBody>
      </p:sp>
      <p:sp>
        <p:nvSpPr>
          <p:cNvPr id="7" name="TextBox 6">
            <a:extLst>
              <a:ext uri="{FF2B5EF4-FFF2-40B4-BE49-F238E27FC236}">
                <a16:creationId xmlns:a16="http://schemas.microsoft.com/office/drawing/2014/main" id="{2B1D2284-F01D-4AAB-AB72-CE2931759DED}"/>
              </a:ext>
            </a:extLst>
          </p:cNvPr>
          <p:cNvSpPr txBox="1"/>
          <p:nvPr/>
        </p:nvSpPr>
        <p:spPr>
          <a:xfrm>
            <a:off x="780056" y="1508397"/>
            <a:ext cx="1368152" cy="584775"/>
          </a:xfrm>
          <a:prstGeom prst="rect">
            <a:avLst/>
          </a:prstGeom>
          <a:noFill/>
        </p:spPr>
        <p:txBody>
          <a:bodyPr wrap="square" rtlCol="0">
            <a:spAutoFit/>
          </a:bodyPr>
          <a:lstStyle/>
          <a:p>
            <a:r>
              <a:rPr lang="en-US" sz="800" b="1" u="sng" dirty="0">
                <a:latin typeface="Trebuchet MS" panose="020B0603020202020204" pitchFamily="34" charset="0"/>
              </a:rPr>
              <a:t>Accounts Module</a:t>
            </a:r>
          </a:p>
          <a:p>
            <a:pPr marL="171450" indent="-171450">
              <a:buFont typeface="Wingdings" panose="05000000000000000000" pitchFamily="2" charset="2"/>
              <a:buChar char="Ø"/>
            </a:pPr>
            <a:r>
              <a:rPr lang="en-US" sz="800" dirty="0">
                <a:latin typeface="Trebuchet MS" panose="020B0603020202020204" pitchFamily="34" charset="0"/>
              </a:rPr>
              <a:t>Profile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Login/Logout</a:t>
            </a:r>
          </a:p>
          <a:p>
            <a:pPr marL="171450" indent="-171450">
              <a:buFont typeface="Wingdings" panose="05000000000000000000" pitchFamily="2" charset="2"/>
              <a:buChar char="Ø"/>
            </a:pPr>
            <a:r>
              <a:rPr lang="en-US" sz="800" dirty="0">
                <a:latin typeface="Trebuchet MS" panose="020B0603020202020204" pitchFamily="34" charset="0"/>
              </a:rPr>
              <a:t>Reset Password</a:t>
            </a:r>
          </a:p>
        </p:txBody>
      </p:sp>
      <p:sp>
        <p:nvSpPr>
          <p:cNvPr id="38" name="TextBox 37">
            <a:extLst>
              <a:ext uri="{FF2B5EF4-FFF2-40B4-BE49-F238E27FC236}">
                <a16:creationId xmlns:a16="http://schemas.microsoft.com/office/drawing/2014/main" id="{BBA62F33-C7E2-485B-B703-F9ABFD459773}"/>
              </a:ext>
            </a:extLst>
          </p:cNvPr>
          <p:cNvSpPr txBox="1"/>
          <p:nvPr/>
        </p:nvSpPr>
        <p:spPr>
          <a:xfrm>
            <a:off x="1889442" y="1508397"/>
            <a:ext cx="1368152" cy="584775"/>
          </a:xfrm>
          <a:prstGeom prst="rect">
            <a:avLst/>
          </a:prstGeom>
          <a:noFill/>
        </p:spPr>
        <p:txBody>
          <a:bodyPr wrap="square" rtlCol="0">
            <a:spAutoFit/>
          </a:bodyPr>
          <a:lstStyle/>
          <a:p>
            <a:r>
              <a:rPr lang="en-US" sz="800" b="1" u="sng" dirty="0">
                <a:latin typeface="Trebuchet MS" panose="020B0603020202020204" pitchFamily="34" charset="0"/>
              </a:rPr>
              <a:t>Admin Module</a:t>
            </a:r>
          </a:p>
          <a:p>
            <a:pPr marL="171450" indent="-171450">
              <a:buFont typeface="Wingdings" panose="05000000000000000000" pitchFamily="2" charset="2"/>
              <a:buChar char="Ø"/>
            </a:pPr>
            <a:r>
              <a:rPr lang="en-US" sz="800" dirty="0">
                <a:latin typeface="Trebuchet MS" panose="020B0603020202020204" pitchFamily="34" charset="0"/>
              </a:rPr>
              <a:t>Access Control</a:t>
            </a:r>
          </a:p>
          <a:p>
            <a:pPr marL="171450" indent="-171450">
              <a:buFont typeface="Wingdings" panose="05000000000000000000" pitchFamily="2" charset="2"/>
              <a:buChar char="Ø"/>
            </a:pPr>
            <a:r>
              <a:rPr lang="en-US" sz="800" dirty="0">
                <a:latin typeface="Trebuchet MS" panose="020B0603020202020204" pitchFamily="34" charset="0"/>
              </a:rPr>
              <a:t>User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Tutor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39" name="TextBox 38">
            <a:extLst>
              <a:ext uri="{FF2B5EF4-FFF2-40B4-BE49-F238E27FC236}">
                <a16:creationId xmlns:a16="http://schemas.microsoft.com/office/drawing/2014/main" id="{717794E4-33ED-4BFF-90E1-09485D30A91C}"/>
              </a:ext>
            </a:extLst>
          </p:cNvPr>
          <p:cNvSpPr txBox="1"/>
          <p:nvPr/>
        </p:nvSpPr>
        <p:spPr>
          <a:xfrm>
            <a:off x="783038" y="2068276"/>
            <a:ext cx="1368152" cy="584775"/>
          </a:xfrm>
          <a:prstGeom prst="rect">
            <a:avLst/>
          </a:prstGeom>
          <a:noFill/>
        </p:spPr>
        <p:txBody>
          <a:bodyPr wrap="square" rtlCol="0">
            <a:spAutoFit/>
          </a:bodyPr>
          <a:lstStyle/>
          <a:p>
            <a:r>
              <a:rPr lang="en-US" sz="800" b="1" u="sng" dirty="0">
                <a:latin typeface="Trebuchet MS" panose="020B0603020202020204" pitchFamily="34" charset="0"/>
              </a:rPr>
              <a:t>Student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Sign Ups</a:t>
            </a:r>
          </a:p>
          <a:p>
            <a:pPr marL="171450" indent="-171450">
              <a:buFont typeface="Wingdings" panose="05000000000000000000" pitchFamily="2" charset="2"/>
              <a:buChar char="Ø"/>
            </a:pPr>
            <a:r>
              <a:rPr lang="en-US" sz="800" dirty="0">
                <a:latin typeface="Trebuchet MS" panose="020B0603020202020204" pitchFamily="34" charset="0"/>
              </a:rPr>
              <a:t>Data Retrieval</a:t>
            </a:r>
          </a:p>
          <a:p>
            <a:pPr marL="171450" indent="-171450">
              <a:buFont typeface="Wingdings" panose="05000000000000000000" pitchFamily="2" charset="2"/>
              <a:buChar char="Ø"/>
            </a:pPr>
            <a:r>
              <a:rPr lang="en-US" sz="800" dirty="0">
                <a:latin typeface="Trebuchet MS" panose="020B0603020202020204" pitchFamily="34" charset="0"/>
              </a:rPr>
              <a:t>Student Details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40" name="TextBox 39">
            <a:extLst>
              <a:ext uri="{FF2B5EF4-FFF2-40B4-BE49-F238E27FC236}">
                <a16:creationId xmlns:a16="http://schemas.microsoft.com/office/drawing/2014/main" id="{DA2F3BF7-A157-415E-AEEA-4781EB7DCCFE}"/>
              </a:ext>
            </a:extLst>
          </p:cNvPr>
          <p:cNvSpPr txBox="1"/>
          <p:nvPr/>
        </p:nvSpPr>
        <p:spPr>
          <a:xfrm>
            <a:off x="2012525" y="2068276"/>
            <a:ext cx="1368152" cy="584775"/>
          </a:xfrm>
          <a:prstGeom prst="rect">
            <a:avLst/>
          </a:prstGeom>
          <a:noFill/>
        </p:spPr>
        <p:txBody>
          <a:bodyPr wrap="square" rtlCol="0">
            <a:spAutoFit/>
          </a:bodyPr>
          <a:lstStyle/>
          <a:p>
            <a:r>
              <a:rPr lang="en-US" sz="800" b="1" u="sng" dirty="0">
                <a:latin typeface="Trebuchet MS" panose="020B0603020202020204" pitchFamily="34" charset="0"/>
              </a:rPr>
              <a:t>Schedule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Viewing</a:t>
            </a:r>
          </a:p>
        </p:txBody>
      </p:sp>
      <p:sp>
        <p:nvSpPr>
          <p:cNvPr id="41" name="TextBox 40">
            <a:extLst>
              <a:ext uri="{FF2B5EF4-FFF2-40B4-BE49-F238E27FC236}">
                <a16:creationId xmlns:a16="http://schemas.microsoft.com/office/drawing/2014/main" id="{CD95194E-420B-4F1A-965B-71F8DAAF0CAC}"/>
              </a:ext>
            </a:extLst>
          </p:cNvPr>
          <p:cNvSpPr txBox="1"/>
          <p:nvPr/>
        </p:nvSpPr>
        <p:spPr>
          <a:xfrm>
            <a:off x="774951" y="2653051"/>
            <a:ext cx="1368152" cy="830997"/>
          </a:xfrm>
          <a:prstGeom prst="rect">
            <a:avLst/>
          </a:prstGeom>
          <a:noFill/>
        </p:spPr>
        <p:txBody>
          <a:bodyPr wrap="square" rtlCol="0">
            <a:spAutoFit/>
          </a:bodyPr>
          <a:lstStyle/>
          <a:p>
            <a:r>
              <a:rPr lang="en-US" sz="800" b="1" u="sng" dirty="0">
                <a:latin typeface="Trebuchet MS" panose="020B0603020202020204" pitchFamily="34" charset="0"/>
              </a:rPr>
              <a:t>Financial Module</a:t>
            </a:r>
          </a:p>
          <a:p>
            <a:pPr marL="171450" indent="-171450">
              <a:buFont typeface="Wingdings" panose="05000000000000000000" pitchFamily="2" charset="2"/>
              <a:buChar char="Ø"/>
            </a:pPr>
            <a:r>
              <a:rPr lang="en-US" sz="800" dirty="0">
                <a:latin typeface="Trebuchet MS" panose="020B0603020202020204" pitchFamily="34" charset="0"/>
              </a:rPr>
              <a:t>Exporting</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Writing</a:t>
            </a:r>
          </a:p>
          <a:p>
            <a:pPr marL="171450" indent="-171450">
              <a:buFont typeface="Wingdings" panose="05000000000000000000" pitchFamily="2" charset="2"/>
              <a:buChar char="Ø"/>
            </a:pPr>
            <a:r>
              <a:rPr lang="en-US" sz="800" dirty="0">
                <a:latin typeface="Trebuchet MS" panose="020B0603020202020204" pitchFamily="34" charset="0"/>
              </a:rPr>
              <a:t>Viewing </a:t>
            </a:r>
          </a:p>
          <a:p>
            <a:pPr marL="171450" indent="-171450">
              <a:buFont typeface="Wingdings" panose="05000000000000000000" pitchFamily="2" charset="2"/>
              <a:buChar char="Ø"/>
            </a:pPr>
            <a:r>
              <a:rPr lang="en-US" sz="800" dirty="0">
                <a:latin typeface="Trebuchet MS" panose="020B0603020202020204" pitchFamily="34" charset="0"/>
              </a:rPr>
              <a:t>Calculations</a:t>
            </a:r>
          </a:p>
        </p:txBody>
      </p:sp>
      <p:sp>
        <p:nvSpPr>
          <p:cNvPr id="42" name="TextBox 41">
            <a:extLst>
              <a:ext uri="{FF2B5EF4-FFF2-40B4-BE49-F238E27FC236}">
                <a16:creationId xmlns:a16="http://schemas.microsoft.com/office/drawing/2014/main" id="{8256559F-CD25-43EC-B726-DE350CE05237}"/>
              </a:ext>
            </a:extLst>
          </p:cNvPr>
          <p:cNvSpPr txBox="1"/>
          <p:nvPr/>
        </p:nvSpPr>
        <p:spPr>
          <a:xfrm>
            <a:off x="3596304" y="1507705"/>
            <a:ext cx="1642409" cy="707886"/>
          </a:xfrm>
          <a:prstGeom prst="rect">
            <a:avLst/>
          </a:prstGeom>
          <a:noFill/>
        </p:spPr>
        <p:txBody>
          <a:bodyPr wrap="square" rtlCol="0">
            <a:spAutoFit/>
          </a:bodyPr>
          <a:lstStyle/>
          <a:p>
            <a:r>
              <a:rPr lang="en-US" sz="800" b="1" u="sng" dirty="0">
                <a:latin typeface="Trebuchet MS" panose="020B0603020202020204" pitchFamily="34" charset="0"/>
              </a:rPr>
              <a:t>Payment Module</a:t>
            </a:r>
          </a:p>
          <a:p>
            <a:pPr marL="171450" indent="-171450">
              <a:buFont typeface="Wingdings" panose="05000000000000000000" pitchFamily="2" charset="2"/>
              <a:buChar char="Ø"/>
            </a:pPr>
            <a:r>
              <a:rPr lang="en-US" sz="800" dirty="0">
                <a:latin typeface="Trebuchet MS" panose="020B0603020202020204" pitchFamily="34" charset="0"/>
              </a:rPr>
              <a:t>Tracking</a:t>
            </a:r>
          </a:p>
          <a:p>
            <a:pPr marL="171450" indent="-171450">
              <a:buFont typeface="Wingdings" panose="05000000000000000000" pitchFamily="2" charset="2"/>
              <a:buChar char="Ø"/>
            </a:pPr>
            <a:r>
              <a:rPr lang="en-US" sz="800" dirty="0">
                <a:latin typeface="Trebuchet MS" panose="020B0603020202020204" pitchFamily="34" charset="0"/>
              </a:rPr>
              <a:t>SMS Reminders</a:t>
            </a:r>
          </a:p>
          <a:p>
            <a:pPr marL="171450" indent="-171450">
              <a:buFont typeface="Wingdings" panose="05000000000000000000" pitchFamily="2" charset="2"/>
              <a:buChar char="Ø"/>
            </a:pPr>
            <a:r>
              <a:rPr lang="en-US" sz="800" dirty="0">
                <a:latin typeface="Trebuchet MS" panose="020B0603020202020204" pitchFamily="34" charset="0"/>
              </a:rPr>
              <a:t>List of Payments made</a:t>
            </a:r>
          </a:p>
          <a:p>
            <a:pPr marL="171450" indent="-171450">
              <a:buFont typeface="Wingdings" panose="05000000000000000000" pitchFamily="2" charset="2"/>
              <a:buChar char="Ø"/>
            </a:pPr>
            <a:r>
              <a:rPr lang="en-US" sz="800" dirty="0">
                <a:latin typeface="Trebuchet MS" panose="020B0603020202020204" pitchFamily="34" charset="0"/>
              </a:rPr>
              <a:t>Updating of Payment status</a:t>
            </a:r>
          </a:p>
        </p:txBody>
      </p:sp>
      <p:sp>
        <p:nvSpPr>
          <p:cNvPr id="43" name="TextBox 42">
            <a:extLst>
              <a:ext uri="{FF2B5EF4-FFF2-40B4-BE49-F238E27FC236}">
                <a16:creationId xmlns:a16="http://schemas.microsoft.com/office/drawing/2014/main" id="{3D4BE14F-FDE2-4115-B3CB-1FECED1F9372}"/>
              </a:ext>
            </a:extLst>
          </p:cNvPr>
          <p:cNvSpPr txBox="1"/>
          <p:nvPr/>
        </p:nvSpPr>
        <p:spPr>
          <a:xfrm>
            <a:off x="3596304" y="2165755"/>
            <a:ext cx="1642409" cy="707886"/>
          </a:xfrm>
          <a:prstGeom prst="rect">
            <a:avLst/>
          </a:prstGeom>
          <a:noFill/>
        </p:spPr>
        <p:txBody>
          <a:bodyPr wrap="square" rtlCol="0">
            <a:spAutoFit/>
          </a:bodyPr>
          <a:lstStyle/>
          <a:p>
            <a:r>
              <a:rPr lang="en-US" sz="800" b="1" u="sng" dirty="0">
                <a:latin typeface="Trebuchet MS" panose="020B0603020202020204" pitchFamily="34" charset="0"/>
              </a:rPr>
              <a:t>Classes Module</a:t>
            </a:r>
          </a:p>
          <a:p>
            <a:pPr marL="171450" indent="-171450">
              <a:buFont typeface="Wingdings" panose="05000000000000000000" pitchFamily="2" charset="2"/>
              <a:buChar char="Ø"/>
            </a:pPr>
            <a:r>
              <a:rPr lang="en-US" sz="800" dirty="0">
                <a:latin typeface="Trebuchet MS" panose="020B0603020202020204" pitchFamily="34" charset="0"/>
              </a:rPr>
              <a:t>Upcoming Classes</a:t>
            </a:r>
          </a:p>
          <a:p>
            <a:pPr marL="171450" indent="-171450">
              <a:buFont typeface="Wingdings" panose="05000000000000000000" pitchFamily="2" charset="2"/>
              <a:buChar char="Ø"/>
            </a:pPr>
            <a:r>
              <a:rPr lang="en-US" sz="800" dirty="0">
                <a:latin typeface="Trebuchet MS" panose="020B0603020202020204" pitchFamily="34" charset="0"/>
              </a:rPr>
              <a:t>Tutor Assignments</a:t>
            </a:r>
          </a:p>
          <a:p>
            <a:pPr marL="171450" indent="-171450">
              <a:buFont typeface="Wingdings" panose="05000000000000000000" pitchFamily="2" charset="2"/>
              <a:buChar char="Ø"/>
            </a:pPr>
            <a:r>
              <a:rPr lang="en-US" sz="800" dirty="0">
                <a:latin typeface="Trebuchet MS" panose="020B0603020202020204" pitchFamily="34" charset="0"/>
              </a:rPr>
              <a:t>Push Notifications for </a:t>
            </a:r>
          </a:p>
          <a:p>
            <a:r>
              <a:rPr lang="en-US" sz="800" dirty="0">
                <a:latin typeface="Trebuchet MS" panose="020B0603020202020204" pitchFamily="34" charset="0"/>
              </a:rPr>
              <a:t>      upcoming classes</a:t>
            </a:r>
          </a:p>
        </p:txBody>
      </p:sp>
      <p:sp>
        <p:nvSpPr>
          <p:cNvPr id="44" name="TextBox 43">
            <a:extLst>
              <a:ext uri="{FF2B5EF4-FFF2-40B4-BE49-F238E27FC236}">
                <a16:creationId xmlns:a16="http://schemas.microsoft.com/office/drawing/2014/main" id="{6BEE122A-A0F5-43AF-8ECA-5A505E8527FE}"/>
              </a:ext>
            </a:extLst>
          </p:cNvPr>
          <p:cNvSpPr txBox="1"/>
          <p:nvPr/>
        </p:nvSpPr>
        <p:spPr>
          <a:xfrm>
            <a:off x="3564913" y="2803218"/>
            <a:ext cx="1642409" cy="707886"/>
          </a:xfrm>
          <a:prstGeom prst="rect">
            <a:avLst/>
          </a:prstGeom>
          <a:noFill/>
        </p:spPr>
        <p:txBody>
          <a:bodyPr wrap="square" rtlCol="0">
            <a:spAutoFit/>
          </a:bodyPr>
          <a:lstStyle/>
          <a:p>
            <a:r>
              <a:rPr lang="en-US" sz="800" b="1" u="sng" dirty="0">
                <a:latin typeface="Trebuchet MS" panose="020B0603020202020204" pitchFamily="34" charset="0"/>
              </a:rPr>
              <a:t>Attendance Module</a:t>
            </a:r>
          </a:p>
          <a:p>
            <a:pPr marL="171450" indent="-171450">
              <a:buFont typeface="Wingdings" panose="05000000000000000000" pitchFamily="2" charset="2"/>
              <a:buChar char="Ø"/>
            </a:pPr>
            <a:r>
              <a:rPr lang="en-US" sz="800" dirty="0">
                <a:latin typeface="Trebuchet MS" panose="020B0603020202020204" pitchFamily="34" charset="0"/>
              </a:rPr>
              <a:t>Tutor Attendance</a:t>
            </a:r>
          </a:p>
          <a:p>
            <a:pPr marL="171450" indent="-171450">
              <a:buFont typeface="Wingdings" panose="05000000000000000000" pitchFamily="2" charset="2"/>
              <a:buChar char="Ø"/>
            </a:pPr>
            <a:r>
              <a:rPr lang="en-US" sz="800" dirty="0">
                <a:latin typeface="Trebuchet MS" panose="020B0603020202020204" pitchFamily="34" charset="0"/>
              </a:rPr>
              <a:t>Students Attendance</a:t>
            </a:r>
          </a:p>
          <a:p>
            <a:pPr marL="171450" indent="-171450">
              <a:buFont typeface="Wingdings" panose="05000000000000000000" pitchFamily="2" charset="2"/>
              <a:buChar char="Ø"/>
            </a:pPr>
            <a:r>
              <a:rPr lang="en-US" sz="800" dirty="0">
                <a:latin typeface="Trebuchet MS" panose="020B0603020202020204" pitchFamily="34" charset="0"/>
              </a:rPr>
              <a:t>Reminder for Attendance </a:t>
            </a:r>
          </a:p>
          <a:p>
            <a:r>
              <a:rPr lang="en-US" sz="800" dirty="0">
                <a:latin typeface="Trebuchet MS" panose="020B0603020202020204" pitchFamily="34" charset="0"/>
              </a:rPr>
              <a:t>      Taking</a:t>
            </a:r>
          </a:p>
        </p:txBody>
      </p:sp>
      <p:sp>
        <p:nvSpPr>
          <p:cNvPr id="45" name="TextBox 44">
            <a:extLst>
              <a:ext uri="{FF2B5EF4-FFF2-40B4-BE49-F238E27FC236}">
                <a16:creationId xmlns:a16="http://schemas.microsoft.com/office/drawing/2014/main" id="{61991750-5FA0-4716-96F3-3118B71BB939}"/>
              </a:ext>
            </a:extLst>
          </p:cNvPr>
          <p:cNvSpPr txBox="1"/>
          <p:nvPr/>
        </p:nvSpPr>
        <p:spPr>
          <a:xfrm>
            <a:off x="5191109" y="1504187"/>
            <a:ext cx="1642409" cy="461665"/>
          </a:xfrm>
          <a:prstGeom prst="rect">
            <a:avLst/>
          </a:prstGeom>
          <a:noFill/>
        </p:spPr>
        <p:txBody>
          <a:bodyPr wrap="square" rtlCol="0">
            <a:spAutoFit/>
          </a:bodyPr>
          <a:lstStyle/>
          <a:p>
            <a:r>
              <a:rPr lang="en-US" sz="800" b="1" u="sng" dirty="0">
                <a:latin typeface="Trebuchet MS" panose="020B0603020202020204" pitchFamily="34" charset="0"/>
              </a:rPr>
              <a:t>Receipts Module</a:t>
            </a:r>
          </a:p>
          <a:p>
            <a:pPr marL="171450" indent="-171450">
              <a:buFont typeface="Wingdings" panose="05000000000000000000" pitchFamily="2" charset="2"/>
              <a:buChar char="Ø"/>
            </a:pPr>
            <a:r>
              <a:rPr lang="en-US" sz="800" dirty="0">
                <a:latin typeface="Trebuchet MS" panose="020B0603020202020204" pitchFamily="34" charset="0"/>
              </a:rPr>
              <a:t>Pay Slip Generation</a:t>
            </a:r>
          </a:p>
          <a:p>
            <a:pPr marL="171450" indent="-171450">
              <a:buFont typeface="Wingdings" panose="05000000000000000000" pitchFamily="2" charset="2"/>
              <a:buChar char="Ø"/>
            </a:pPr>
            <a:r>
              <a:rPr lang="en-US" sz="800" dirty="0">
                <a:latin typeface="Trebuchet MS" panose="020B0603020202020204" pitchFamily="34" charset="0"/>
              </a:rPr>
              <a:t>Invoice Generation</a:t>
            </a:r>
          </a:p>
        </p:txBody>
      </p:sp>
      <p:sp>
        <p:nvSpPr>
          <p:cNvPr id="46" name="TextBox 45">
            <a:extLst>
              <a:ext uri="{FF2B5EF4-FFF2-40B4-BE49-F238E27FC236}">
                <a16:creationId xmlns:a16="http://schemas.microsoft.com/office/drawing/2014/main" id="{222725CE-4366-4DC6-9233-8DF29C64FA65}"/>
              </a:ext>
            </a:extLst>
          </p:cNvPr>
          <p:cNvSpPr txBox="1"/>
          <p:nvPr/>
        </p:nvSpPr>
        <p:spPr>
          <a:xfrm>
            <a:off x="5191109" y="1936389"/>
            <a:ext cx="1642409" cy="584775"/>
          </a:xfrm>
          <a:prstGeom prst="rect">
            <a:avLst/>
          </a:prstGeom>
          <a:noFill/>
        </p:spPr>
        <p:txBody>
          <a:bodyPr wrap="square" rtlCol="0">
            <a:spAutoFit/>
          </a:bodyPr>
          <a:lstStyle/>
          <a:p>
            <a:r>
              <a:rPr lang="en-US" sz="800" b="1" u="sng" dirty="0">
                <a:latin typeface="Trebuchet MS" panose="020B0603020202020204" pitchFamily="34" charset="0"/>
              </a:rPr>
              <a:t>Grades Module</a:t>
            </a:r>
          </a:p>
          <a:p>
            <a:pPr marL="171450" indent="-171450">
              <a:buFont typeface="Wingdings" panose="05000000000000000000" pitchFamily="2" charset="2"/>
              <a:buChar char="Ø"/>
            </a:pPr>
            <a:r>
              <a:rPr lang="en-US" sz="800" dirty="0">
                <a:latin typeface="Trebuchet MS" panose="020B0603020202020204" pitchFamily="34" charset="0"/>
              </a:rPr>
              <a:t>Grades Modification</a:t>
            </a:r>
          </a:p>
          <a:p>
            <a:pPr marL="171450" indent="-171450">
              <a:buFont typeface="Wingdings" panose="05000000000000000000" pitchFamily="2" charset="2"/>
              <a:buChar char="Ø"/>
            </a:pPr>
            <a:r>
              <a:rPr lang="en-US" sz="800" dirty="0">
                <a:latin typeface="Trebuchet MS" panose="020B0603020202020204" pitchFamily="34" charset="0"/>
              </a:rPr>
              <a:t>Adding of Grades</a:t>
            </a:r>
          </a:p>
          <a:p>
            <a:pPr marL="171450" indent="-171450">
              <a:buFont typeface="Wingdings" panose="05000000000000000000" pitchFamily="2" charset="2"/>
              <a:buChar char="Ø"/>
            </a:pPr>
            <a:r>
              <a:rPr lang="en-US" sz="800" dirty="0">
                <a:latin typeface="Trebuchet MS" panose="020B0603020202020204" pitchFamily="34" charset="0"/>
              </a:rPr>
              <a:t>Grades Viewing</a:t>
            </a:r>
          </a:p>
        </p:txBody>
      </p:sp>
      <p:sp>
        <p:nvSpPr>
          <p:cNvPr id="47" name="TextBox 46">
            <a:extLst>
              <a:ext uri="{FF2B5EF4-FFF2-40B4-BE49-F238E27FC236}">
                <a16:creationId xmlns:a16="http://schemas.microsoft.com/office/drawing/2014/main" id="{212EFC99-E0C8-493A-A299-C5DC0F0EF69B}"/>
              </a:ext>
            </a:extLst>
          </p:cNvPr>
          <p:cNvSpPr txBox="1"/>
          <p:nvPr/>
        </p:nvSpPr>
        <p:spPr>
          <a:xfrm>
            <a:off x="6833046" y="1765817"/>
            <a:ext cx="1642409" cy="707886"/>
          </a:xfrm>
          <a:prstGeom prst="rect">
            <a:avLst/>
          </a:prstGeom>
          <a:noFill/>
        </p:spPr>
        <p:txBody>
          <a:bodyPr wrap="square" rtlCol="0">
            <a:spAutoFit/>
          </a:bodyPr>
          <a:lstStyle/>
          <a:p>
            <a:r>
              <a:rPr lang="en-US" sz="800" b="1" u="sng" dirty="0">
                <a:latin typeface="Trebuchet MS" panose="020B0603020202020204" pitchFamily="34" charset="0"/>
              </a:rPr>
              <a:t>Search Module</a:t>
            </a:r>
          </a:p>
          <a:p>
            <a:pPr marL="171450" indent="-171450">
              <a:buFont typeface="Wingdings" panose="05000000000000000000" pitchFamily="2" charset="2"/>
              <a:buChar char="Ø"/>
            </a:pPr>
            <a:r>
              <a:rPr lang="en-US" sz="800" dirty="0">
                <a:latin typeface="Trebuchet MS" panose="020B0603020202020204" pitchFamily="34" charset="0"/>
              </a:rPr>
              <a:t>Search Students</a:t>
            </a:r>
          </a:p>
          <a:p>
            <a:pPr marL="171450" indent="-171450">
              <a:buFont typeface="Wingdings" panose="05000000000000000000" pitchFamily="2" charset="2"/>
              <a:buChar char="Ø"/>
            </a:pPr>
            <a:r>
              <a:rPr lang="en-US" sz="800" dirty="0">
                <a:latin typeface="Trebuchet MS" panose="020B0603020202020204" pitchFamily="34" charset="0"/>
              </a:rPr>
              <a:t>Search Tutors</a:t>
            </a:r>
          </a:p>
          <a:p>
            <a:pPr marL="171450" indent="-171450">
              <a:buFont typeface="Wingdings" panose="05000000000000000000" pitchFamily="2" charset="2"/>
              <a:buChar char="Ø"/>
            </a:pPr>
            <a:r>
              <a:rPr lang="en-US" sz="800" dirty="0">
                <a:latin typeface="Trebuchet MS" panose="020B0603020202020204" pitchFamily="34" charset="0"/>
              </a:rPr>
              <a:t>Search Reports (By month, By year)</a:t>
            </a:r>
          </a:p>
        </p:txBody>
      </p:sp>
      <p:sp>
        <p:nvSpPr>
          <p:cNvPr id="48" name="TextBox 47">
            <a:extLst>
              <a:ext uri="{FF2B5EF4-FFF2-40B4-BE49-F238E27FC236}">
                <a16:creationId xmlns:a16="http://schemas.microsoft.com/office/drawing/2014/main" id="{2671B28E-F6DA-45C5-B295-F69D06D7C9CA}"/>
              </a:ext>
            </a:extLst>
          </p:cNvPr>
          <p:cNvSpPr txBox="1"/>
          <p:nvPr/>
        </p:nvSpPr>
        <p:spPr>
          <a:xfrm>
            <a:off x="6833046" y="2416827"/>
            <a:ext cx="1642409" cy="954107"/>
          </a:xfrm>
          <a:prstGeom prst="rect">
            <a:avLst/>
          </a:prstGeom>
          <a:noFill/>
        </p:spPr>
        <p:txBody>
          <a:bodyPr wrap="square" rtlCol="0">
            <a:spAutoFit/>
          </a:bodyPr>
          <a:lstStyle/>
          <a:p>
            <a:r>
              <a:rPr lang="en-US" sz="800" b="1" u="sng" dirty="0">
                <a:latin typeface="Trebuchet MS" panose="020B0603020202020204" pitchFamily="34" charset="0"/>
              </a:rPr>
              <a:t>Dashboard Module</a:t>
            </a:r>
          </a:p>
          <a:p>
            <a:pPr marL="171450" indent="-171450">
              <a:buFont typeface="Wingdings" panose="05000000000000000000" pitchFamily="2" charset="2"/>
              <a:buChar char="Ø"/>
            </a:pPr>
            <a:r>
              <a:rPr lang="en-US" sz="800" dirty="0">
                <a:latin typeface="Trebuchet MS" panose="020B0603020202020204" pitchFamily="34" charset="0"/>
              </a:rPr>
              <a:t>Summary of Financial </a:t>
            </a:r>
          </a:p>
          <a:p>
            <a:r>
              <a:rPr lang="en-US" sz="800" dirty="0">
                <a:latin typeface="Trebuchet MS" panose="020B0603020202020204" pitchFamily="34" charset="0"/>
              </a:rPr>
              <a:t>      Report</a:t>
            </a:r>
          </a:p>
          <a:p>
            <a:pPr marL="171450" indent="-171450">
              <a:buFont typeface="Wingdings" panose="05000000000000000000" pitchFamily="2" charset="2"/>
              <a:buChar char="Ø"/>
            </a:pPr>
            <a:r>
              <a:rPr lang="en-US" sz="800" dirty="0">
                <a:latin typeface="Trebuchet MS" panose="020B0603020202020204" pitchFamily="34" charset="0"/>
              </a:rPr>
              <a:t>Late Payments List</a:t>
            </a:r>
          </a:p>
          <a:p>
            <a:pPr marL="171450" indent="-171450">
              <a:buFont typeface="Wingdings" panose="05000000000000000000" pitchFamily="2" charset="2"/>
              <a:buChar char="Ø"/>
            </a:pPr>
            <a:r>
              <a:rPr lang="en-US" sz="800" dirty="0">
                <a:latin typeface="Trebuchet MS" panose="020B0603020202020204" pitchFamily="34" charset="0"/>
              </a:rPr>
              <a:t>Replacement Classes List</a:t>
            </a:r>
          </a:p>
          <a:p>
            <a:pPr marL="171450" indent="-171450">
              <a:buFont typeface="Wingdings" panose="05000000000000000000" pitchFamily="2" charset="2"/>
              <a:buChar char="Ø"/>
            </a:pPr>
            <a:r>
              <a:rPr lang="en-US" sz="800" dirty="0">
                <a:latin typeface="Trebuchet MS" panose="020B0603020202020204" pitchFamily="34" charset="0"/>
              </a:rPr>
              <a:t>Class Listing</a:t>
            </a:r>
          </a:p>
          <a:p>
            <a:pPr marL="171450" indent="-171450">
              <a:buFont typeface="Wingdings" panose="05000000000000000000" pitchFamily="2" charset="2"/>
              <a:buChar char="Ø"/>
            </a:pPr>
            <a:r>
              <a:rPr lang="en-US" sz="800" dirty="0">
                <a:latin typeface="Trebuchet MS" panose="020B0603020202020204" pitchFamily="34" charset="0"/>
              </a:rPr>
              <a:t>Weekly Lesson Schedule</a:t>
            </a:r>
          </a:p>
        </p:txBody>
      </p:sp>
    </p:spTree>
    <p:extLst>
      <p:ext uri="{BB962C8B-B14F-4D97-AF65-F5344CB8AC3E}">
        <p14:creationId xmlns:p14="http://schemas.microsoft.com/office/powerpoint/2010/main" val="118939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27" name="Rectangle: Single Corner Rounded 26">
            <a:extLst>
              <a:ext uri="{FF2B5EF4-FFF2-40B4-BE49-F238E27FC236}">
                <a16:creationId xmlns:a16="http://schemas.microsoft.com/office/drawing/2014/main" id="{9734829B-1099-4FC0-A693-D23702E90CEE}"/>
              </a:ext>
            </a:extLst>
          </p:cNvPr>
          <p:cNvSpPr/>
          <p:nvPr/>
        </p:nvSpPr>
        <p:spPr>
          <a:xfrm>
            <a:off x="5666383" y="1208752"/>
            <a:ext cx="2686351" cy="3345906"/>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26" name="Rectangle: Single Corner Rounded 25">
            <a:extLst>
              <a:ext uri="{FF2B5EF4-FFF2-40B4-BE49-F238E27FC236}">
                <a16:creationId xmlns:a16="http://schemas.microsoft.com/office/drawing/2014/main" id="{445D8433-3248-4E37-95C6-BC6B70019EC8}"/>
              </a:ext>
            </a:extLst>
          </p:cNvPr>
          <p:cNvSpPr/>
          <p:nvPr/>
        </p:nvSpPr>
        <p:spPr>
          <a:xfrm>
            <a:off x="3614155" y="1203598"/>
            <a:ext cx="2686351" cy="3351060"/>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rebuchet MS" panose="020B0703020202090204" pitchFamily="34" charset="0"/>
            </a:endParaRPr>
          </a:p>
        </p:txBody>
      </p:sp>
      <p:sp>
        <p:nvSpPr>
          <p:cNvPr id="8" name="Rectangle 7">
            <a:extLst>
              <a:ext uri="{FF2B5EF4-FFF2-40B4-BE49-F238E27FC236}">
                <a16:creationId xmlns:a16="http://schemas.microsoft.com/office/drawing/2014/main" id="{A8670D50-422F-4CAE-B317-38E5D66C70F8}"/>
              </a:ext>
            </a:extLst>
          </p:cNvPr>
          <p:cNvSpPr/>
          <p:nvPr/>
        </p:nvSpPr>
        <p:spPr>
          <a:xfrm>
            <a:off x="4436552" y="2903399"/>
            <a:ext cx="1810674" cy="510197"/>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Single Corner Rounded 24">
            <a:extLst>
              <a:ext uri="{FF2B5EF4-FFF2-40B4-BE49-F238E27FC236}">
                <a16:creationId xmlns:a16="http://schemas.microsoft.com/office/drawing/2014/main" id="{57D33B01-EA5C-4A8A-9722-873CAE69BB50}"/>
              </a:ext>
            </a:extLst>
          </p:cNvPr>
          <p:cNvSpPr/>
          <p:nvPr/>
        </p:nvSpPr>
        <p:spPr>
          <a:xfrm>
            <a:off x="913855" y="1203597"/>
            <a:ext cx="3334423" cy="3351061"/>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37" name="Rectangle 36">
            <a:extLst>
              <a:ext uri="{FF2B5EF4-FFF2-40B4-BE49-F238E27FC236}">
                <a16:creationId xmlns:a16="http://schemas.microsoft.com/office/drawing/2014/main" id="{07D98607-AF3C-47AB-87BD-7CC2346B66B0}"/>
              </a:ext>
            </a:extLst>
          </p:cNvPr>
          <p:cNvSpPr/>
          <p:nvPr/>
        </p:nvSpPr>
        <p:spPr>
          <a:xfrm>
            <a:off x="964367" y="4022502"/>
            <a:ext cx="991667" cy="461665"/>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802CBB04-82BB-45AB-9C68-F052BEBA5B5E}"/>
              </a:ext>
            </a:extLst>
          </p:cNvPr>
          <p:cNvSpPr/>
          <p:nvPr/>
        </p:nvSpPr>
        <p:spPr>
          <a:xfrm>
            <a:off x="2049484" y="1924262"/>
            <a:ext cx="1046353" cy="266587"/>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ectangle 37">
            <a:extLst>
              <a:ext uri="{FF2B5EF4-FFF2-40B4-BE49-F238E27FC236}">
                <a16:creationId xmlns:a16="http://schemas.microsoft.com/office/drawing/2014/main" id="{B075BF23-DE13-495A-870A-8032FFE30FCE}"/>
              </a:ext>
            </a:extLst>
          </p:cNvPr>
          <p:cNvSpPr/>
          <p:nvPr/>
        </p:nvSpPr>
        <p:spPr>
          <a:xfrm>
            <a:off x="955434" y="3437728"/>
            <a:ext cx="991667" cy="166547"/>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3A407884-E7F1-434C-8F88-1D346BA6183F}"/>
              </a:ext>
            </a:extLst>
          </p:cNvPr>
          <p:cNvSpPr/>
          <p:nvPr/>
        </p:nvSpPr>
        <p:spPr>
          <a:xfrm>
            <a:off x="2069820" y="2748641"/>
            <a:ext cx="1227104" cy="744013"/>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DDAE944A-08DB-4CC0-8C61-E414BA8ED947}"/>
              </a:ext>
            </a:extLst>
          </p:cNvPr>
          <p:cNvSpPr/>
          <p:nvPr/>
        </p:nvSpPr>
        <p:spPr>
          <a:xfrm>
            <a:off x="6484001" y="1527844"/>
            <a:ext cx="1810674" cy="539847"/>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 Placeholder 1"/>
          <p:cNvSpPr>
            <a:spLocks noGrp="1"/>
          </p:cNvSpPr>
          <p:nvPr>
            <p:ph type="body" sz="quarter" idx="10"/>
          </p:nvPr>
        </p:nvSpPr>
        <p:spPr/>
        <p:txBody>
          <a:bodyPr/>
          <a:lstStyle/>
          <a:p>
            <a:r>
              <a:rPr lang="en-US" altLang="ko-KR" b="1" dirty="0">
                <a:latin typeface="Maiandra GD" panose="020E0502030308020204" pitchFamily="34" charset="0"/>
              </a:rPr>
              <a:t>Project Scope</a:t>
            </a:r>
            <a:endParaRPr lang="ko-KR" altLang="en-US" b="1" dirty="0">
              <a:latin typeface="Maiandra GD" panose="020E0502030308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Maiandra GD" panose="020E0502030308020204" pitchFamily="34" charset="0"/>
              </a:rPr>
              <a:t>Updated</a:t>
            </a:r>
          </a:p>
        </p:txBody>
      </p:sp>
      <p:sp>
        <p:nvSpPr>
          <p:cNvPr id="28" name="TextBox 27">
            <a:extLst>
              <a:ext uri="{FF2B5EF4-FFF2-40B4-BE49-F238E27FC236}">
                <a16:creationId xmlns:a16="http://schemas.microsoft.com/office/drawing/2014/main" id="{99B8FA34-E9DD-4A4E-B239-40BEA853E9B8}"/>
              </a:ext>
            </a:extLst>
          </p:cNvPr>
          <p:cNvSpPr txBox="1"/>
          <p:nvPr/>
        </p:nvSpPr>
        <p:spPr>
          <a:xfrm>
            <a:off x="2533281" y="1204560"/>
            <a:ext cx="792088" cy="369332"/>
          </a:xfrm>
          <a:prstGeom prst="rect">
            <a:avLst/>
          </a:prstGeom>
          <a:noFill/>
        </p:spPr>
        <p:txBody>
          <a:bodyPr wrap="square" rtlCol="0">
            <a:spAutoFit/>
          </a:bodyPr>
          <a:lstStyle/>
          <a:p>
            <a:r>
              <a:rPr lang="en-US" b="1" dirty="0">
                <a:latin typeface="Trebuchet MS" panose="020B0603020202020204" pitchFamily="34" charset="0"/>
              </a:rPr>
              <a:t>CORE</a:t>
            </a:r>
            <a:endParaRPr lang="en-SG" b="1" dirty="0">
              <a:latin typeface="Trebuchet MS" panose="020B0603020202020204" pitchFamily="34" charset="0"/>
            </a:endParaRPr>
          </a:p>
        </p:txBody>
      </p:sp>
      <p:sp>
        <p:nvSpPr>
          <p:cNvPr id="29" name="TextBox 28">
            <a:extLst>
              <a:ext uri="{FF2B5EF4-FFF2-40B4-BE49-F238E27FC236}">
                <a16:creationId xmlns:a16="http://schemas.microsoft.com/office/drawing/2014/main" id="{5FF6F53A-5C1B-4B8E-8DC7-39F2D4FBFA79}"/>
              </a:ext>
            </a:extLst>
          </p:cNvPr>
          <p:cNvSpPr txBox="1"/>
          <p:nvPr/>
        </p:nvSpPr>
        <p:spPr>
          <a:xfrm>
            <a:off x="899592" y="1509359"/>
            <a:ext cx="1368152" cy="584775"/>
          </a:xfrm>
          <a:prstGeom prst="rect">
            <a:avLst/>
          </a:prstGeom>
          <a:noFill/>
        </p:spPr>
        <p:txBody>
          <a:bodyPr wrap="square" rtlCol="0">
            <a:spAutoFit/>
          </a:bodyPr>
          <a:lstStyle/>
          <a:p>
            <a:r>
              <a:rPr lang="en-US" sz="800" b="1" u="sng" dirty="0">
                <a:latin typeface="Trebuchet MS" panose="020B0603020202020204" pitchFamily="34" charset="0"/>
              </a:rPr>
              <a:t>Accounts Module</a:t>
            </a:r>
          </a:p>
          <a:p>
            <a:pPr marL="171450" indent="-171450">
              <a:buFont typeface="Wingdings" panose="05000000000000000000" pitchFamily="2" charset="2"/>
              <a:buChar char="Ø"/>
            </a:pPr>
            <a:r>
              <a:rPr lang="en-US" sz="800" dirty="0">
                <a:latin typeface="Trebuchet MS" panose="020B0603020202020204" pitchFamily="34" charset="0"/>
              </a:rPr>
              <a:t>Profile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Login/Logout</a:t>
            </a:r>
          </a:p>
          <a:p>
            <a:pPr marL="171450" indent="-171450">
              <a:buFont typeface="Wingdings" panose="05000000000000000000" pitchFamily="2" charset="2"/>
              <a:buChar char="Ø"/>
            </a:pPr>
            <a:r>
              <a:rPr lang="en-US" sz="800" dirty="0">
                <a:latin typeface="Trebuchet MS" panose="020B0603020202020204" pitchFamily="34" charset="0"/>
              </a:rPr>
              <a:t>Reset Password</a:t>
            </a:r>
          </a:p>
        </p:txBody>
      </p:sp>
      <p:sp>
        <p:nvSpPr>
          <p:cNvPr id="30" name="TextBox 29">
            <a:extLst>
              <a:ext uri="{FF2B5EF4-FFF2-40B4-BE49-F238E27FC236}">
                <a16:creationId xmlns:a16="http://schemas.microsoft.com/office/drawing/2014/main" id="{07F476FF-0B8F-4621-BCB7-4200366B8CED}"/>
              </a:ext>
            </a:extLst>
          </p:cNvPr>
          <p:cNvSpPr txBox="1"/>
          <p:nvPr/>
        </p:nvSpPr>
        <p:spPr>
          <a:xfrm>
            <a:off x="2008978" y="1509359"/>
            <a:ext cx="1046353" cy="707886"/>
          </a:xfrm>
          <a:prstGeom prst="rect">
            <a:avLst/>
          </a:prstGeom>
          <a:noFill/>
        </p:spPr>
        <p:txBody>
          <a:bodyPr wrap="square" rtlCol="0">
            <a:spAutoFit/>
          </a:bodyPr>
          <a:lstStyle/>
          <a:p>
            <a:r>
              <a:rPr lang="en-US" sz="800" b="1" u="sng" dirty="0">
                <a:latin typeface="Trebuchet MS" panose="020B0603020202020204" pitchFamily="34" charset="0"/>
              </a:rPr>
              <a:t>Admin Module</a:t>
            </a:r>
          </a:p>
          <a:p>
            <a:pPr marL="171450" indent="-171450">
              <a:buFont typeface="Wingdings" panose="05000000000000000000" pitchFamily="2" charset="2"/>
              <a:buChar char="Ø"/>
            </a:pPr>
            <a:r>
              <a:rPr lang="en-US" sz="800" dirty="0">
                <a:latin typeface="Trebuchet MS" panose="020B0603020202020204" pitchFamily="34" charset="0"/>
              </a:rPr>
              <a:t>Access Control</a:t>
            </a:r>
          </a:p>
          <a:p>
            <a:pPr marL="171450" indent="-171450">
              <a:buFont typeface="Wingdings" panose="05000000000000000000" pitchFamily="2" charset="2"/>
              <a:buChar char="Ø"/>
            </a:pPr>
            <a:r>
              <a:rPr lang="en-US" sz="800" dirty="0">
                <a:latin typeface="Trebuchet MS" panose="020B0603020202020204" pitchFamily="34" charset="0"/>
              </a:rPr>
              <a:t>Admin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Branch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Subject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31" name="TextBox 30">
            <a:extLst>
              <a:ext uri="{FF2B5EF4-FFF2-40B4-BE49-F238E27FC236}">
                <a16:creationId xmlns:a16="http://schemas.microsoft.com/office/drawing/2014/main" id="{C8F63B9B-14C6-4233-8340-AE9582AC6138}"/>
              </a:ext>
            </a:extLst>
          </p:cNvPr>
          <p:cNvSpPr txBox="1"/>
          <p:nvPr/>
        </p:nvSpPr>
        <p:spPr>
          <a:xfrm>
            <a:off x="905493" y="2803185"/>
            <a:ext cx="1263429" cy="830997"/>
          </a:xfrm>
          <a:prstGeom prst="rect">
            <a:avLst/>
          </a:prstGeom>
          <a:noFill/>
        </p:spPr>
        <p:txBody>
          <a:bodyPr wrap="square" rtlCol="0">
            <a:spAutoFit/>
          </a:bodyPr>
          <a:lstStyle/>
          <a:p>
            <a:r>
              <a:rPr lang="en-US" sz="800" b="1" u="sng" dirty="0">
                <a:latin typeface="Trebuchet MS" panose="020B0603020202020204" pitchFamily="34" charset="0"/>
              </a:rPr>
              <a:t>Student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33" name="TextBox 32">
            <a:extLst>
              <a:ext uri="{FF2B5EF4-FFF2-40B4-BE49-F238E27FC236}">
                <a16:creationId xmlns:a16="http://schemas.microsoft.com/office/drawing/2014/main" id="{2814FC8A-4BB8-44AD-807B-0460F43A87AB}"/>
              </a:ext>
            </a:extLst>
          </p:cNvPr>
          <p:cNvSpPr txBox="1"/>
          <p:nvPr/>
        </p:nvSpPr>
        <p:spPr>
          <a:xfrm>
            <a:off x="2008978" y="2185535"/>
            <a:ext cx="1368152" cy="584775"/>
          </a:xfrm>
          <a:prstGeom prst="rect">
            <a:avLst/>
          </a:prstGeom>
          <a:noFill/>
        </p:spPr>
        <p:txBody>
          <a:bodyPr wrap="square" rtlCol="0">
            <a:spAutoFit/>
          </a:bodyPr>
          <a:lstStyle/>
          <a:p>
            <a:r>
              <a:rPr lang="en-US" sz="800" b="1" u="sng" dirty="0">
                <a:latin typeface="Trebuchet MS" panose="020B0603020202020204" pitchFamily="34" charset="0"/>
              </a:rPr>
              <a:t>Schedule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Viewing</a:t>
            </a:r>
          </a:p>
        </p:txBody>
      </p:sp>
      <p:sp>
        <p:nvSpPr>
          <p:cNvPr id="35" name="TextBox 34">
            <a:extLst>
              <a:ext uri="{FF2B5EF4-FFF2-40B4-BE49-F238E27FC236}">
                <a16:creationId xmlns:a16="http://schemas.microsoft.com/office/drawing/2014/main" id="{24783B25-EECF-4322-AB41-B62C2BDEDD90}"/>
              </a:ext>
            </a:extLst>
          </p:cNvPr>
          <p:cNvSpPr txBox="1"/>
          <p:nvPr/>
        </p:nvSpPr>
        <p:spPr>
          <a:xfrm>
            <a:off x="899592" y="2032579"/>
            <a:ext cx="1368152" cy="830997"/>
          </a:xfrm>
          <a:prstGeom prst="rect">
            <a:avLst/>
          </a:prstGeom>
          <a:noFill/>
        </p:spPr>
        <p:txBody>
          <a:bodyPr wrap="square" rtlCol="0">
            <a:spAutoFit/>
          </a:bodyPr>
          <a:lstStyle/>
          <a:p>
            <a:r>
              <a:rPr lang="en-US" sz="800" b="1" u="sng" dirty="0">
                <a:latin typeface="Trebuchet MS" panose="020B0603020202020204" pitchFamily="34" charset="0"/>
              </a:rPr>
              <a:t>Financial Module</a:t>
            </a:r>
          </a:p>
          <a:p>
            <a:pPr marL="171450" indent="-171450">
              <a:buFont typeface="Wingdings" panose="05000000000000000000" pitchFamily="2" charset="2"/>
              <a:buChar char="Ø"/>
            </a:pPr>
            <a:r>
              <a:rPr lang="en-US" sz="800" dirty="0">
                <a:latin typeface="Trebuchet MS" panose="020B0603020202020204" pitchFamily="34" charset="0"/>
              </a:rPr>
              <a:t>Exporting</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Writing</a:t>
            </a:r>
          </a:p>
          <a:p>
            <a:pPr marL="171450" indent="-171450">
              <a:buFont typeface="Wingdings" panose="05000000000000000000" pitchFamily="2" charset="2"/>
              <a:buChar char="Ø"/>
            </a:pPr>
            <a:r>
              <a:rPr lang="en-US" sz="800" dirty="0">
                <a:latin typeface="Trebuchet MS" panose="020B0603020202020204" pitchFamily="34" charset="0"/>
              </a:rPr>
              <a:t>Viewing </a:t>
            </a:r>
          </a:p>
          <a:p>
            <a:pPr marL="171450" indent="-171450">
              <a:buFont typeface="Wingdings" panose="05000000000000000000" pitchFamily="2" charset="2"/>
              <a:buChar char="Ø"/>
            </a:pPr>
            <a:r>
              <a:rPr lang="en-US" sz="800" dirty="0">
                <a:latin typeface="Trebuchet MS" panose="020B0603020202020204" pitchFamily="34" charset="0"/>
              </a:rPr>
              <a:t>Calculations</a:t>
            </a:r>
          </a:p>
        </p:txBody>
      </p:sp>
      <p:sp>
        <p:nvSpPr>
          <p:cNvPr id="50" name="TextBox 49">
            <a:extLst>
              <a:ext uri="{FF2B5EF4-FFF2-40B4-BE49-F238E27FC236}">
                <a16:creationId xmlns:a16="http://schemas.microsoft.com/office/drawing/2014/main" id="{5CCE043C-5294-4B90-AAB1-A53C61F2196B}"/>
              </a:ext>
            </a:extLst>
          </p:cNvPr>
          <p:cNvSpPr txBox="1"/>
          <p:nvPr/>
        </p:nvSpPr>
        <p:spPr>
          <a:xfrm>
            <a:off x="2014908" y="3508053"/>
            <a:ext cx="1491235" cy="861774"/>
          </a:xfrm>
          <a:prstGeom prst="rect">
            <a:avLst/>
          </a:prstGeom>
          <a:noFill/>
        </p:spPr>
        <p:txBody>
          <a:bodyPr wrap="square" rtlCol="0">
            <a:spAutoFit/>
          </a:bodyPr>
          <a:lstStyle/>
          <a:p>
            <a:r>
              <a:rPr lang="en-US" sz="800" b="1" u="sng" dirty="0">
                <a:latin typeface="Trebuchet MS" panose="020B0603020202020204" pitchFamily="34" charset="0"/>
              </a:rPr>
              <a:t>Attendance Module</a:t>
            </a:r>
          </a:p>
          <a:p>
            <a:pPr marL="171450" indent="-171450">
              <a:buFont typeface="Wingdings" panose="05000000000000000000" pitchFamily="2" charset="2"/>
              <a:buChar char="Ø"/>
            </a:pPr>
            <a:r>
              <a:rPr lang="en-US" sz="700" dirty="0">
                <a:latin typeface="Trebuchet MS" panose="020B0703020202090204" pitchFamily="34" charset="0"/>
              </a:rPr>
              <a:t>Creation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Reading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Updating of Tutor &amp; Student Attendance</a:t>
            </a:r>
          </a:p>
        </p:txBody>
      </p:sp>
      <p:sp>
        <p:nvSpPr>
          <p:cNvPr id="51" name="TextBox 50">
            <a:extLst>
              <a:ext uri="{FF2B5EF4-FFF2-40B4-BE49-F238E27FC236}">
                <a16:creationId xmlns:a16="http://schemas.microsoft.com/office/drawing/2014/main" id="{1F151913-9EDA-4EE7-BFCA-68950C0601D0}"/>
              </a:ext>
            </a:extLst>
          </p:cNvPr>
          <p:cNvSpPr txBox="1"/>
          <p:nvPr/>
        </p:nvSpPr>
        <p:spPr>
          <a:xfrm>
            <a:off x="4490061" y="1201947"/>
            <a:ext cx="1568661" cy="369332"/>
          </a:xfrm>
          <a:prstGeom prst="rect">
            <a:avLst/>
          </a:prstGeom>
          <a:noFill/>
        </p:spPr>
        <p:txBody>
          <a:bodyPr wrap="square" rtlCol="0">
            <a:spAutoFit/>
          </a:bodyPr>
          <a:lstStyle/>
          <a:p>
            <a:r>
              <a:rPr lang="en-US" b="1" dirty="0">
                <a:latin typeface="Trebuchet MS" panose="020B0603020202020204" pitchFamily="34" charset="0"/>
              </a:rPr>
              <a:t>SECONDARY</a:t>
            </a:r>
            <a:endParaRPr lang="en-SG" b="1" dirty="0">
              <a:latin typeface="Trebuchet MS" panose="020B0603020202020204" pitchFamily="34" charset="0"/>
            </a:endParaRPr>
          </a:p>
        </p:txBody>
      </p:sp>
      <p:sp>
        <p:nvSpPr>
          <p:cNvPr id="52" name="TextBox 51">
            <a:extLst>
              <a:ext uri="{FF2B5EF4-FFF2-40B4-BE49-F238E27FC236}">
                <a16:creationId xmlns:a16="http://schemas.microsoft.com/office/drawing/2014/main" id="{D0E0C6C2-1C7D-46A5-90E0-9FA8A590722E}"/>
              </a:ext>
            </a:extLst>
          </p:cNvPr>
          <p:cNvSpPr txBox="1"/>
          <p:nvPr/>
        </p:nvSpPr>
        <p:spPr>
          <a:xfrm>
            <a:off x="6684326" y="1201947"/>
            <a:ext cx="1243768" cy="369332"/>
          </a:xfrm>
          <a:prstGeom prst="rect">
            <a:avLst/>
          </a:prstGeom>
          <a:noFill/>
        </p:spPr>
        <p:txBody>
          <a:bodyPr wrap="square" rtlCol="0">
            <a:spAutoFit/>
          </a:bodyPr>
          <a:lstStyle/>
          <a:p>
            <a:r>
              <a:rPr lang="en-US" b="1" dirty="0">
                <a:latin typeface="Trebuchet MS" panose="020B0603020202020204" pitchFamily="34" charset="0"/>
              </a:rPr>
              <a:t>TERTIARY</a:t>
            </a:r>
            <a:endParaRPr lang="en-SG" b="1" dirty="0">
              <a:latin typeface="Trebuchet MS" panose="020B0603020202020204" pitchFamily="34" charset="0"/>
            </a:endParaRPr>
          </a:p>
        </p:txBody>
      </p:sp>
      <p:sp>
        <p:nvSpPr>
          <p:cNvPr id="53" name="TextBox 52">
            <a:extLst>
              <a:ext uri="{FF2B5EF4-FFF2-40B4-BE49-F238E27FC236}">
                <a16:creationId xmlns:a16="http://schemas.microsoft.com/office/drawing/2014/main" id="{20AE78E3-8296-4EE7-A48D-63151A21EBF8}"/>
              </a:ext>
            </a:extLst>
          </p:cNvPr>
          <p:cNvSpPr txBox="1"/>
          <p:nvPr/>
        </p:nvSpPr>
        <p:spPr>
          <a:xfrm>
            <a:off x="4431773" y="1505381"/>
            <a:ext cx="1642409" cy="461665"/>
          </a:xfrm>
          <a:prstGeom prst="rect">
            <a:avLst/>
          </a:prstGeom>
          <a:noFill/>
        </p:spPr>
        <p:txBody>
          <a:bodyPr wrap="square" rtlCol="0">
            <a:spAutoFit/>
          </a:bodyPr>
          <a:lstStyle/>
          <a:p>
            <a:r>
              <a:rPr lang="en-US" sz="800" b="1" u="sng" dirty="0">
                <a:latin typeface="Trebuchet MS" panose="020B0603020202020204" pitchFamily="34" charset="0"/>
              </a:rPr>
              <a:t>Receipts Module</a:t>
            </a:r>
          </a:p>
          <a:p>
            <a:pPr marL="171450" indent="-171450">
              <a:buFont typeface="Wingdings" panose="05000000000000000000" pitchFamily="2" charset="2"/>
              <a:buChar char="Ø"/>
            </a:pPr>
            <a:r>
              <a:rPr lang="en-US" sz="800" dirty="0">
                <a:latin typeface="Trebuchet MS" panose="020B0603020202020204" pitchFamily="34" charset="0"/>
              </a:rPr>
              <a:t>Pay Slip Generation</a:t>
            </a:r>
          </a:p>
          <a:p>
            <a:pPr marL="171450" indent="-171450">
              <a:buFont typeface="Wingdings" panose="05000000000000000000" pitchFamily="2" charset="2"/>
              <a:buChar char="Ø"/>
            </a:pPr>
            <a:r>
              <a:rPr lang="en-US" sz="800" dirty="0">
                <a:latin typeface="Trebuchet MS" panose="020B0603020202020204" pitchFamily="34" charset="0"/>
              </a:rPr>
              <a:t>Invoice Generation</a:t>
            </a:r>
          </a:p>
        </p:txBody>
      </p:sp>
      <p:sp>
        <p:nvSpPr>
          <p:cNvPr id="54" name="TextBox 53">
            <a:extLst>
              <a:ext uri="{FF2B5EF4-FFF2-40B4-BE49-F238E27FC236}">
                <a16:creationId xmlns:a16="http://schemas.microsoft.com/office/drawing/2014/main" id="{C7E70A30-B221-4D3F-A825-FAC4C2D54BED}"/>
              </a:ext>
            </a:extLst>
          </p:cNvPr>
          <p:cNvSpPr txBox="1"/>
          <p:nvPr/>
        </p:nvSpPr>
        <p:spPr>
          <a:xfrm>
            <a:off x="2952646" y="2195576"/>
            <a:ext cx="1321013" cy="584775"/>
          </a:xfrm>
          <a:prstGeom prst="rect">
            <a:avLst/>
          </a:prstGeom>
          <a:noFill/>
        </p:spPr>
        <p:txBody>
          <a:bodyPr wrap="square" rtlCol="0">
            <a:spAutoFit/>
          </a:bodyPr>
          <a:lstStyle/>
          <a:p>
            <a:r>
              <a:rPr lang="en-US" sz="800" b="1" u="sng" dirty="0">
                <a:latin typeface="Trebuchet MS" panose="020B0603020202020204" pitchFamily="34" charset="0"/>
              </a:rPr>
              <a:t>Grades Module</a:t>
            </a:r>
          </a:p>
          <a:p>
            <a:pPr marL="171450" indent="-171450">
              <a:buFont typeface="Wingdings" panose="05000000000000000000" pitchFamily="2" charset="2"/>
              <a:buChar char="Ø"/>
            </a:pPr>
            <a:r>
              <a:rPr lang="en-US" sz="800" dirty="0">
                <a:latin typeface="Trebuchet MS" panose="020B0603020202020204" pitchFamily="34" charset="0"/>
              </a:rPr>
              <a:t>Grades Modification</a:t>
            </a:r>
          </a:p>
          <a:p>
            <a:pPr marL="171450" indent="-171450">
              <a:buFont typeface="Wingdings" panose="05000000000000000000" pitchFamily="2" charset="2"/>
              <a:buChar char="Ø"/>
            </a:pPr>
            <a:r>
              <a:rPr lang="en-US" sz="800" dirty="0">
                <a:latin typeface="Trebuchet MS" panose="020B0603020202020204" pitchFamily="34" charset="0"/>
              </a:rPr>
              <a:t>Adding of Grades</a:t>
            </a:r>
          </a:p>
          <a:p>
            <a:pPr marL="171450" indent="-171450">
              <a:buFont typeface="Wingdings" panose="05000000000000000000" pitchFamily="2" charset="2"/>
              <a:buChar char="Ø"/>
            </a:pPr>
            <a:r>
              <a:rPr lang="en-US" sz="800" dirty="0">
                <a:latin typeface="Trebuchet MS" panose="020B0603020202020204" pitchFamily="34" charset="0"/>
              </a:rPr>
              <a:t>Grades Viewing</a:t>
            </a:r>
          </a:p>
        </p:txBody>
      </p:sp>
      <p:sp>
        <p:nvSpPr>
          <p:cNvPr id="55" name="TextBox 54">
            <a:extLst>
              <a:ext uri="{FF2B5EF4-FFF2-40B4-BE49-F238E27FC236}">
                <a16:creationId xmlns:a16="http://schemas.microsoft.com/office/drawing/2014/main" id="{F61CFF32-12C7-4E4F-8D6A-49142B5CB15A}"/>
              </a:ext>
            </a:extLst>
          </p:cNvPr>
          <p:cNvSpPr txBox="1"/>
          <p:nvPr/>
        </p:nvSpPr>
        <p:spPr>
          <a:xfrm>
            <a:off x="905493" y="3560837"/>
            <a:ext cx="1150311" cy="461665"/>
          </a:xfrm>
          <a:prstGeom prst="rect">
            <a:avLst/>
          </a:prstGeom>
          <a:noFill/>
        </p:spPr>
        <p:txBody>
          <a:bodyPr wrap="square" rtlCol="0">
            <a:spAutoFit/>
          </a:bodyPr>
          <a:lstStyle/>
          <a:p>
            <a:r>
              <a:rPr lang="en-US" sz="800" b="1" u="sng" dirty="0">
                <a:latin typeface="Trebuchet MS" panose="020B0603020202020204" pitchFamily="34" charset="0"/>
              </a:rPr>
              <a:t>Payment Module</a:t>
            </a:r>
          </a:p>
          <a:p>
            <a:pPr marL="171450" indent="-171450">
              <a:buFont typeface="Wingdings" panose="05000000000000000000" pitchFamily="2" charset="2"/>
              <a:buChar char="Ø"/>
            </a:pPr>
            <a:r>
              <a:rPr lang="en-US" sz="800" dirty="0">
                <a:latin typeface="Trebuchet MS" panose="020B0603020202020204" pitchFamily="34" charset="0"/>
              </a:rPr>
              <a:t>Tracking</a:t>
            </a:r>
          </a:p>
          <a:p>
            <a:pPr marL="171450" indent="-171450">
              <a:buFont typeface="Wingdings" panose="05000000000000000000" pitchFamily="2" charset="2"/>
              <a:buChar char="Ø"/>
            </a:pPr>
            <a:r>
              <a:rPr lang="en-US" sz="800" dirty="0">
                <a:latin typeface="Trebuchet MS" panose="020B0603020202020204" pitchFamily="34" charset="0"/>
              </a:rPr>
              <a:t>SMS Reminders</a:t>
            </a:r>
          </a:p>
        </p:txBody>
      </p:sp>
      <p:sp>
        <p:nvSpPr>
          <p:cNvPr id="56" name="TextBox 55">
            <a:extLst>
              <a:ext uri="{FF2B5EF4-FFF2-40B4-BE49-F238E27FC236}">
                <a16:creationId xmlns:a16="http://schemas.microsoft.com/office/drawing/2014/main" id="{4B989B15-CEAA-401C-BB8B-FDEE390DB257}"/>
              </a:ext>
            </a:extLst>
          </p:cNvPr>
          <p:cNvSpPr txBox="1"/>
          <p:nvPr/>
        </p:nvSpPr>
        <p:spPr>
          <a:xfrm>
            <a:off x="4487058" y="3435095"/>
            <a:ext cx="1642409" cy="707886"/>
          </a:xfrm>
          <a:prstGeom prst="rect">
            <a:avLst/>
          </a:prstGeom>
          <a:noFill/>
        </p:spPr>
        <p:txBody>
          <a:bodyPr wrap="square" rtlCol="0">
            <a:spAutoFit/>
          </a:bodyPr>
          <a:lstStyle/>
          <a:p>
            <a:r>
              <a:rPr lang="en-US" sz="800" b="1" u="sng" dirty="0">
                <a:latin typeface="Trebuchet MS" panose="020B0603020202020204" pitchFamily="34" charset="0"/>
              </a:rPr>
              <a:t>Search Module</a:t>
            </a:r>
          </a:p>
          <a:p>
            <a:pPr marL="171450" indent="-171450">
              <a:buFont typeface="Wingdings" panose="05000000000000000000" pitchFamily="2" charset="2"/>
              <a:buChar char="Ø"/>
            </a:pPr>
            <a:r>
              <a:rPr lang="en-US" sz="800" dirty="0">
                <a:latin typeface="Trebuchet MS" panose="020B0603020202020204" pitchFamily="34" charset="0"/>
              </a:rPr>
              <a:t>Search Students</a:t>
            </a:r>
          </a:p>
          <a:p>
            <a:pPr marL="171450" indent="-171450">
              <a:buFont typeface="Wingdings" panose="05000000000000000000" pitchFamily="2" charset="2"/>
              <a:buChar char="Ø"/>
            </a:pPr>
            <a:r>
              <a:rPr lang="en-US" sz="800" dirty="0">
                <a:latin typeface="Trebuchet MS" panose="020B0603020202020204" pitchFamily="34" charset="0"/>
              </a:rPr>
              <a:t>Search Tutors</a:t>
            </a:r>
          </a:p>
          <a:p>
            <a:pPr marL="171450" indent="-171450">
              <a:buFont typeface="Wingdings" panose="05000000000000000000" pitchFamily="2" charset="2"/>
              <a:buChar char="Ø"/>
            </a:pPr>
            <a:r>
              <a:rPr lang="en-US" sz="800" dirty="0">
                <a:latin typeface="Trebuchet MS" panose="020B0603020202020204" pitchFamily="34" charset="0"/>
              </a:rPr>
              <a:t>Search Reports (By month, By year)</a:t>
            </a:r>
          </a:p>
        </p:txBody>
      </p:sp>
      <p:sp>
        <p:nvSpPr>
          <p:cNvPr id="57" name="TextBox 56">
            <a:extLst>
              <a:ext uri="{FF2B5EF4-FFF2-40B4-BE49-F238E27FC236}">
                <a16:creationId xmlns:a16="http://schemas.microsoft.com/office/drawing/2014/main" id="{28D3AC3C-1CD7-4BB5-97EA-690682D6409A}"/>
              </a:ext>
            </a:extLst>
          </p:cNvPr>
          <p:cNvSpPr txBox="1"/>
          <p:nvPr/>
        </p:nvSpPr>
        <p:spPr>
          <a:xfrm>
            <a:off x="4431773" y="1988545"/>
            <a:ext cx="1642409" cy="1446550"/>
          </a:xfrm>
          <a:prstGeom prst="rect">
            <a:avLst/>
          </a:prstGeom>
          <a:noFill/>
        </p:spPr>
        <p:txBody>
          <a:bodyPr wrap="square" rtlCol="0">
            <a:spAutoFit/>
          </a:bodyPr>
          <a:lstStyle/>
          <a:p>
            <a:r>
              <a:rPr lang="en-US" sz="800" b="1" u="sng" dirty="0">
                <a:latin typeface="Trebuchet MS" panose="020B0603020202020204" pitchFamily="34" charset="0"/>
              </a:rPr>
              <a:t>Dashboard Module</a:t>
            </a:r>
          </a:p>
          <a:p>
            <a:pPr marL="171450" indent="-171450">
              <a:buFont typeface="Wingdings" panose="05000000000000000000" pitchFamily="2" charset="2"/>
              <a:buChar char="Ø"/>
            </a:pPr>
            <a:r>
              <a:rPr lang="en-US" sz="800" dirty="0">
                <a:latin typeface="Trebuchet MS" panose="020B0603020202020204" pitchFamily="34" charset="0"/>
              </a:rPr>
              <a:t>Summary of Financial </a:t>
            </a:r>
          </a:p>
          <a:p>
            <a:r>
              <a:rPr lang="en-US" sz="800" dirty="0">
                <a:latin typeface="Trebuchet MS" panose="020B0603020202020204" pitchFamily="34" charset="0"/>
              </a:rPr>
              <a:t>      Report</a:t>
            </a:r>
          </a:p>
          <a:p>
            <a:pPr marL="171450" indent="-171450">
              <a:buFont typeface="Wingdings" panose="05000000000000000000" pitchFamily="2" charset="2"/>
              <a:buChar char="Ø"/>
            </a:pPr>
            <a:r>
              <a:rPr lang="en-US" sz="800" dirty="0">
                <a:latin typeface="Trebuchet MS" panose="020B0603020202020204" pitchFamily="34" charset="0"/>
              </a:rPr>
              <a:t>Late Payments List</a:t>
            </a:r>
          </a:p>
          <a:p>
            <a:pPr marL="171450" indent="-171450">
              <a:buFont typeface="Wingdings" panose="05000000000000000000" pitchFamily="2" charset="2"/>
              <a:buChar char="Ø"/>
            </a:pPr>
            <a:r>
              <a:rPr lang="en-US" sz="800" dirty="0">
                <a:latin typeface="Trebuchet MS" panose="020B0603020202020204" pitchFamily="34" charset="0"/>
              </a:rPr>
              <a:t>Replacement Classes List</a:t>
            </a:r>
          </a:p>
          <a:p>
            <a:pPr marL="171450" indent="-171450">
              <a:buFont typeface="Wingdings" panose="05000000000000000000" pitchFamily="2" charset="2"/>
              <a:buChar char="Ø"/>
            </a:pPr>
            <a:r>
              <a:rPr lang="en-US" sz="800" dirty="0">
                <a:latin typeface="Trebuchet MS" panose="020B0603020202020204" pitchFamily="34" charset="0"/>
              </a:rPr>
              <a:t>Class Listing</a:t>
            </a:r>
          </a:p>
          <a:p>
            <a:pPr marL="171450" indent="-171450">
              <a:buFont typeface="Wingdings" panose="05000000000000000000" pitchFamily="2" charset="2"/>
              <a:buChar char="Ø"/>
            </a:pPr>
            <a:r>
              <a:rPr lang="en-US" sz="800" dirty="0">
                <a:latin typeface="Trebuchet MS" panose="020B0603020202020204" pitchFamily="34" charset="0"/>
              </a:rPr>
              <a:t>Weekly Lesson Schedule</a:t>
            </a:r>
          </a:p>
          <a:p>
            <a:pPr marL="171450" indent="-171450">
              <a:buFont typeface="Wingdings" panose="05000000000000000000" pitchFamily="2" charset="2"/>
              <a:buChar char="Ø"/>
            </a:pPr>
            <a:r>
              <a:rPr lang="en-US" sz="800" dirty="0">
                <a:latin typeface="Trebuchet MS" panose="020B0603020202020204" pitchFamily="34" charset="0"/>
              </a:rPr>
              <a:t>Number of Classes</a:t>
            </a:r>
          </a:p>
          <a:p>
            <a:pPr marL="171450" indent="-171450">
              <a:buFont typeface="Wingdings" panose="05000000000000000000" pitchFamily="2" charset="2"/>
              <a:buChar char="Ø"/>
            </a:pPr>
            <a:r>
              <a:rPr lang="en-US" sz="800" dirty="0">
                <a:latin typeface="Trebuchet MS" panose="020B0603020202020204" pitchFamily="34" charset="0"/>
              </a:rPr>
              <a:t>Number of Branches</a:t>
            </a:r>
          </a:p>
          <a:p>
            <a:pPr marL="171450" indent="-171450">
              <a:buFont typeface="Wingdings" panose="05000000000000000000" pitchFamily="2" charset="2"/>
              <a:buChar char="Ø"/>
            </a:pPr>
            <a:r>
              <a:rPr lang="en-US" sz="800" dirty="0">
                <a:latin typeface="Trebuchet MS" panose="020B0603020202020204" pitchFamily="34" charset="0"/>
              </a:rPr>
              <a:t>Number of Students</a:t>
            </a:r>
          </a:p>
          <a:p>
            <a:pPr marL="171450" indent="-171450">
              <a:buFont typeface="Wingdings" panose="05000000000000000000" pitchFamily="2" charset="2"/>
              <a:buChar char="Ø"/>
            </a:pPr>
            <a:r>
              <a:rPr lang="en-US" sz="800" dirty="0">
                <a:latin typeface="Trebuchet MS" panose="020B0603020202020204" pitchFamily="34" charset="0"/>
              </a:rPr>
              <a:t>Number of Tutors</a:t>
            </a:r>
          </a:p>
        </p:txBody>
      </p:sp>
      <p:sp>
        <p:nvSpPr>
          <p:cNvPr id="5" name="Rectangle 4">
            <a:extLst>
              <a:ext uri="{FF2B5EF4-FFF2-40B4-BE49-F238E27FC236}">
                <a16:creationId xmlns:a16="http://schemas.microsoft.com/office/drawing/2014/main" id="{B72A1CC3-02AF-4F12-8A11-7128272188B4}"/>
              </a:ext>
            </a:extLst>
          </p:cNvPr>
          <p:cNvSpPr/>
          <p:nvPr/>
        </p:nvSpPr>
        <p:spPr>
          <a:xfrm>
            <a:off x="6510878" y="1505381"/>
            <a:ext cx="1856827" cy="584775"/>
          </a:xfrm>
          <a:prstGeom prst="rect">
            <a:avLst/>
          </a:prstGeom>
        </p:spPr>
        <p:txBody>
          <a:bodyPr wrap="square">
            <a:spAutoFit/>
          </a:bodyPr>
          <a:lstStyle/>
          <a:p>
            <a:r>
              <a:rPr lang="en-US" sz="800" b="1" u="sng" dirty="0">
                <a:latin typeface="Trebuchet MS" panose="020B0703020202090204" pitchFamily="34" charset="0"/>
              </a:rPr>
              <a:t>Rewards Module</a:t>
            </a:r>
          </a:p>
          <a:p>
            <a:pPr marL="171450" indent="-171450">
              <a:buFont typeface="Wingdings" panose="05000000000000000000" pitchFamily="2" charset="2"/>
              <a:buChar char="Ø"/>
            </a:pPr>
            <a:r>
              <a:rPr lang="en-US" sz="800" dirty="0">
                <a:latin typeface="Trebuchet MS" panose="020B0703020202090204" pitchFamily="34" charset="0"/>
              </a:rPr>
              <a:t>Creation of reward points</a:t>
            </a:r>
          </a:p>
          <a:p>
            <a:pPr marL="171450" indent="-171450">
              <a:buFont typeface="Wingdings" panose="05000000000000000000" pitchFamily="2" charset="2"/>
              <a:buChar char="Ø"/>
            </a:pPr>
            <a:r>
              <a:rPr lang="en-US" sz="800" dirty="0">
                <a:latin typeface="Trebuchet MS" panose="020B0703020202090204" pitchFamily="34" charset="0"/>
              </a:rPr>
              <a:t>Updating of reward points</a:t>
            </a:r>
          </a:p>
          <a:p>
            <a:pPr marL="171450" indent="-171450">
              <a:buFont typeface="Wingdings" panose="05000000000000000000" pitchFamily="2" charset="2"/>
              <a:buChar char="Ø"/>
            </a:pPr>
            <a:r>
              <a:rPr lang="en-US" sz="800" dirty="0">
                <a:latin typeface="Trebuchet MS" panose="020B0703020202090204" pitchFamily="34" charset="0"/>
              </a:rPr>
              <a:t>Reading of reward points</a:t>
            </a:r>
          </a:p>
        </p:txBody>
      </p:sp>
      <p:sp>
        <p:nvSpPr>
          <p:cNvPr id="24" name="TextBox 23">
            <a:extLst>
              <a:ext uri="{FF2B5EF4-FFF2-40B4-BE49-F238E27FC236}">
                <a16:creationId xmlns:a16="http://schemas.microsoft.com/office/drawing/2014/main" id="{7C4C519A-3D3E-46C4-A9BC-1BC9CB0AC174}"/>
              </a:ext>
            </a:extLst>
          </p:cNvPr>
          <p:cNvSpPr txBox="1"/>
          <p:nvPr/>
        </p:nvSpPr>
        <p:spPr>
          <a:xfrm>
            <a:off x="2007466" y="2715766"/>
            <a:ext cx="1104085" cy="830997"/>
          </a:xfrm>
          <a:prstGeom prst="rect">
            <a:avLst/>
          </a:prstGeom>
          <a:noFill/>
        </p:spPr>
        <p:txBody>
          <a:bodyPr wrap="square" rtlCol="0">
            <a:spAutoFit/>
          </a:bodyPr>
          <a:lstStyle/>
          <a:p>
            <a:r>
              <a:rPr lang="en-US" sz="800" b="1" u="sng" dirty="0">
                <a:latin typeface="Trebuchet MS" panose="020B0603020202020204" pitchFamily="34" charset="0"/>
              </a:rPr>
              <a:t>Tutor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32" name="TextBox 31">
            <a:extLst>
              <a:ext uri="{FF2B5EF4-FFF2-40B4-BE49-F238E27FC236}">
                <a16:creationId xmlns:a16="http://schemas.microsoft.com/office/drawing/2014/main" id="{18F26BCD-A2DF-4E5B-81E4-56E5351B182F}"/>
              </a:ext>
            </a:extLst>
          </p:cNvPr>
          <p:cNvSpPr txBox="1"/>
          <p:nvPr/>
        </p:nvSpPr>
        <p:spPr>
          <a:xfrm>
            <a:off x="899592" y="3969884"/>
            <a:ext cx="1368152" cy="584775"/>
          </a:xfrm>
          <a:prstGeom prst="rect">
            <a:avLst/>
          </a:prstGeom>
          <a:noFill/>
        </p:spPr>
        <p:txBody>
          <a:bodyPr wrap="square" rtlCol="0">
            <a:spAutoFit/>
          </a:bodyPr>
          <a:lstStyle/>
          <a:p>
            <a:r>
              <a:rPr lang="en-US" sz="800" b="1" u="sng" dirty="0">
                <a:latin typeface="Trebuchet MS" panose="020B0603020202020204" pitchFamily="34" charset="0"/>
              </a:rPr>
              <a:t>Parent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p:txBody>
      </p:sp>
    </p:spTree>
    <p:extLst>
      <p:ext uri="{BB962C8B-B14F-4D97-AF65-F5344CB8AC3E}">
        <p14:creationId xmlns:p14="http://schemas.microsoft.com/office/powerpoint/2010/main" val="2109114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27" name="Rectangle: Single Corner Rounded 26">
            <a:extLst>
              <a:ext uri="{FF2B5EF4-FFF2-40B4-BE49-F238E27FC236}">
                <a16:creationId xmlns:a16="http://schemas.microsoft.com/office/drawing/2014/main" id="{9734829B-1099-4FC0-A693-D23702E90CEE}"/>
              </a:ext>
            </a:extLst>
          </p:cNvPr>
          <p:cNvSpPr/>
          <p:nvPr/>
        </p:nvSpPr>
        <p:spPr>
          <a:xfrm>
            <a:off x="5558057" y="1208752"/>
            <a:ext cx="2686351" cy="3451230"/>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
        <p:nvSpPr>
          <p:cNvPr id="26" name="Rectangle: Single Corner Rounded 25">
            <a:extLst>
              <a:ext uri="{FF2B5EF4-FFF2-40B4-BE49-F238E27FC236}">
                <a16:creationId xmlns:a16="http://schemas.microsoft.com/office/drawing/2014/main" id="{445D8433-3248-4E37-95C6-BC6B70019EC8}"/>
              </a:ext>
            </a:extLst>
          </p:cNvPr>
          <p:cNvSpPr/>
          <p:nvPr/>
        </p:nvSpPr>
        <p:spPr>
          <a:xfrm>
            <a:off x="3505829" y="1203598"/>
            <a:ext cx="2686351" cy="3456384"/>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rebuchet MS" panose="020B0603020202020204" pitchFamily="34" charset="0"/>
            </a:endParaRPr>
          </a:p>
        </p:txBody>
      </p:sp>
      <p:sp>
        <p:nvSpPr>
          <p:cNvPr id="25" name="Rectangle: Single Corner Rounded 24">
            <a:extLst>
              <a:ext uri="{FF2B5EF4-FFF2-40B4-BE49-F238E27FC236}">
                <a16:creationId xmlns:a16="http://schemas.microsoft.com/office/drawing/2014/main" id="{57D33B01-EA5C-4A8A-9722-873CAE69BB50}"/>
              </a:ext>
            </a:extLst>
          </p:cNvPr>
          <p:cNvSpPr/>
          <p:nvPr/>
        </p:nvSpPr>
        <p:spPr>
          <a:xfrm>
            <a:off x="964363" y="1203598"/>
            <a:ext cx="3494924" cy="3456384"/>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
        <p:nvSpPr>
          <p:cNvPr id="36" name="Rectangle 35">
            <a:extLst>
              <a:ext uri="{FF2B5EF4-FFF2-40B4-BE49-F238E27FC236}">
                <a16:creationId xmlns:a16="http://schemas.microsoft.com/office/drawing/2014/main" id="{ABAD99C6-8490-4B94-AF99-08F033A411B2}"/>
              </a:ext>
            </a:extLst>
          </p:cNvPr>
          <p:cNvSpPr/>
          <p:nvPr/>
        </p:nvSpPr>
        <p:spPr>
          <a:xfrm>
            <a:off x="1024986" y="4073963"/>
            <a:ext cx="1168475" cy="5152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Rectangle 41">
            <a:extLst>
              <a:ext uri="{FF2B5EF4-FFF2-40B4-BE49-F238E27FC236}">
                <a16:creationId xmlns:a16="http://schemas.microsoft.com/office/drawing/2014/main" id="{57118704-7EE0-4DFF-B734-9C19E55D4E66}"/>
              </a:ext>
            </a:extLst>
          </p:cNvPr>
          <p:cNvSpPr/>
          <p:nvPr/>
        </p:nvSpPr>
        <p:spPr>
          <a:xfrm>
            <a:off x="4634713" y="3553903"/>
            <a:ext cx="1168475" cy="519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5F49B638-6EE8-4102-A860-B3868718D6E3}"/>
              </a:ext>
            </a:extLst>
          </p:cNvPr>
          <p:cNvSpPr/>
          <p:nvPr/>
        </p:nvSpPr>
        <p:spPr>
          <a:xfrm>
            <a:off x="974407" y="1532979"/>
            <a:ext cx="1168475" cy="5525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E093ACF9-BD28-4755-91E7-290BB9712301}"/>
              </a:ext>
            </a:extLst>
          </p:cNvPr>
          <p:cNvSpPr/>
          <p:nvPr/>
        </p:nvSpPr>
        <p:spPr>
          <a:xfrm>
            <a:off x="2189699" y="1543273"/>
            <a:ext cx="2101498" cy="6371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Rectangle 36">
            <a:extLst>
              <a:ext uri="{FF2B5EF4-FFF2-40B4-BE49-F238E27FC236}">
                <a16:creationId xmlns:a16="http://schemas.microsoft.com/office/drawing/2014/main" id="{47652E2D-0D8E-4DD7-881C-DE017A8AC8C4}"/>
              </a:ext>
            </a:extLst>
          </p:cNvPr>
          <p:cNvSpPr/>
          <p:nvPr/>
        </p:nvSpPr>
        <p:spPr>
          <a:xfrm>
            <a:off x="2201795" y="2611163"/>
            <a:ext cx="1168475" cy="9353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39">
            <a:extLst>
              <a:ext uri="{FF2B5EF4-FFF2-40B4-BE49-F238E27FC236}">
                <a16:creationId xmlns:a16="http://schemas.microsoft.com/office/drawing/2014/main" id="{362F1796-49EC-4559-81F4-802C66630D42}"/>
              </a:ext>
            </a:extLst>
          </p:cNvPr>
          <p:cNvSpPr/>
          <p:nvPr/>
        </p:nvSpPr>
        <p:spPr>
          <a:xfrm>
            <a:off x="1000253" y="2882591"/>
            <a:ext cx="1168475" cy="6639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Project Scope</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0" y="787823"/>
            <a:ext cx="9144000" cy="288032"/>
          </a:xfrm>
        </p:spPr>
        <p:txBody>
          <a:bodyPr/>
          <a:lstStyle/>
          <a:p>
            <a:pPr lvl="0"/>
            <a:r>
              <a:rPr lang="en-US" altLang="ko-KR">
                <a:latin typeface="Trebuchet MS" panose="020B0603020202020204" pitchFamily="34" charset="0"/>
              </a:rPr>
              <a:t>Current Progress</a:t>
            </a:r>
            <a:endParaRPr lang="en-US" altLang="ko-KR" dirty="0">
              <a:latin typeface="Trebuchet MS" panose="020B0603020202020204" pitchFamily="34" charset="0"/>
            </a:endParaRPr>
          </a:p>
        </p:txBody>
      </p:sp>
      <p:sp>
        <p:nvSpPr>
          <p:cNvPr id="28" name="TextBox 27">
            <a:extLst>
              <a:ext uri="{FF2B5EF4-FFF2-40B4-BE49-F238E27FC236}">
                <a16:creationId xmlns:a16="http://schemas.microsoft.com/office/drawing/2014/main" id="{99B8FA34-E9DD-4A4E-B239-40BEA853E9B8}"/>
              </a:ext>
            </a:extLst>
          </p:cNvPr>
          <p:cNvSpPr txBox="1"/>
          <p:nvPr/>
        </p:nvSpPr>
        <p:spPr>
          <a:xfrm>
            <a:off x="2424955" y="1204560"/>
            <a:ext cx="792088" cy="369332"/>
          </a:xfrm>
          <a:prstGeom prst="rect">
            <a:avLst/>
          </a:prstGeom>
          <a:noFill/>
        </p:spPr>
        <p:txBody>
          <a:bodyPr wrap="square" rtlCol="0">
            <a:spAutoFit/>
          </a:bodyPr>
          <a:lstStyle/>
          <a:p>
            <a:r>
              <a:rPr lang="en-US" b="1" dirty="0">
                <a:latin typeface="Trebuchet MS" panose="020B0603020202020204" pitchFamily="34" charset="0"/>
              </a:rPr>
              <a:t>CORE</a:t>
            </a:r>
            <a:endParaRPr lang="en-SG" b="1" dirty="0">
              <a:latin typeface="Trebuchet MS" panose="020B0603020202020204" pitchFamily="34" charset="0"/>
            </a:endParaRPr>
          </a:p>
        </p:txBody>
      </p:sp>
      <p:sp>
        <p:nvSpPr>
          <p:cNvPr id="29" name="TextBox 28">
            <a:extLst>
              <a:ext uri="{FF2B5EF4-FFF2-40B4-BE49-F238E27FC236}">
                <a16:creationId xmlns:a16="http://schemas.microsoft.com/office/drawing/2014/main" id="{5FF6F53A-5C1B-4B8E-8DC7-39F2D4FBFA79}"/>
              </a:ext>
            </a:extLst>
          </p:cNvPr>
          <p:cNvSpPr txBox="1"/>
          <p:nvPr/>
        </p:nvSpPr>
        <p:spPr>
          <a:xfrm>
            <a:off x="992571" y="1509359"/>
            <a:ext cx="1368152" cy="584775"/>
          </a:xfrm>
          <a:prstGeom prst="rect">
            <a:avLst/>
          </a:prstGeom>
          <a:noFill/>
        </p:spPr>
        <p:txBody>
          <a:bodyPr wrap="square" rtlCol="0">
            <a:spAutoFit/>
          </a:bodyPr>
          <a:lstStyle/>
          <a:p>
            <a:r>
              <a:rPr lang="en-US" sz="800" b="1" u="sng" dirty="0">
                <a:latin typeface="Trebuchet MS" panose="020B0603020202020204" pitchFamily="34" charset="0"/>
              </a:rPr>
              <a:t>Accounts Module</a:t>
            </a:r>
          </a:p>
          <a:p>
            <a:pPr marL="171450" indent="-171450">
              <a:buFont typeface="Wingdings" panose="05000000000000000000" pitchFamily="2" charset="2"/>
              <a:buChar char="Ø"/>
            </a:pPr>
            <a:r>
              <a:rPr lang="en-US" sz="800" dirty="0">
                <a:latin typeface="Trebuchet MS" panose="020B0603020202020204" pitchFamily="34" charset="0"/>
              </a:rPr>
              <a:t>Profile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Login/Logout</a:t>
            </a:r>
          </a:p>
          <a:p>
            <a:pPr marL="171450" indent="-171450">
              <a:buFont typeface="Wingdings" panose="05000000000000000000" pitchFamily="2" charset="2"/>
              <a:buChar char="Ø"/>
            </a:pPr>
            <a:r>
              <a:rPr lang="en-US" sz="800" dirty="0">
                <a:latin typeface="Trebuchet MS" panose="020B0603020202020204" pitchFamily="34" charset="0"/>
              </a:rPr>
              <a:t>Reset Password</a:t>
            </a:r>
          </a:p>
        </p:txBody>
      </p:sp>
      <p:sp>
        <p:nvSpPr>
          <p:cNvPr id="30" name="TextBox 29">
            <a:extLst>
              <a:ext uri="{FF2B5EF4-FFF2-40B4-BE49-F238E27FC236}">
                <a16:creationId xmlns:a16="http://schemas.microsoft.com/office/drawing/2014/main" id="{07F476FF-0B8F-4621-BCB7-4200366B8CED}"/>
              </a:ext>
            </a:extLst>
          </p:cNvPr>
          <p:cNvSpPr txBox="1"/>
          <p:nvPr/>
        </p:nvSpPr>
        <p:spPr>
          <a:xfrm>
            <a:off x="2111411" y="1505591"/>
            <a:ext cx="1069481" cy="707886"/>
          </a:xfrm>
          <a:prstGeom prst="rect">
            <a:avLst/>
          </a:prstGeom>
          <a:noFill/>
        </p:spPr>
        <p:txBody>
          <a:bodyPr wrap="square" rtlCol="0">
            <a:spAutoFit/>
          </a:bodyPr>
          <a:lstStyle/>
          <a:p>
            <a:r>
              <a:rPr lang="en-US" sz="800" b="1" u="sng" dirty="0">
                <a:latin typeface="Trebuchet MS" panose="020B0603020202020204" pitchFamily="34" charset="0"/>
              </a:rPr>
              <a:t>Admin Module</a:t>
            </a:r>
          </a:p>
          <a:p>
            <a:pPr marL="171450" indent="-171450">
              <a:buFont typeface="Wingdings" panose="05000000000000000000" pitchFamily="2" charset="2"/>
              <a:buChar char="Ø"/>
            </a:pPr>
            <a:r>
              <a:rPr lang="en-US" sz="800" dirty="0">
                <a:latin typeface="Trebuchet MS" panose="020B0603020202020204" pitchFamily="34" charset="0"/>
              </a:rPr>
              <a:t>Access Control</a:t>
            </a:r>
          </a:p>
          <a:p>
            <a:pPr marL="171450" indent="-171450">
              <a:buFont typeface="Wingdings" panose="05000000000000000000" pitchFamily="2" charset="2"/>
              <a:buChar char="Ø"/>
            </a:pPr>
            <a:r>
              <a:rPr lang="en-US" sz="800" dirty="0">
                <a:latin typeface="Trebuchet MS" panose="020B0603020202020204" pitchFamily="34" charset="0"/>
              </a:rPr>
              <a:t>Admin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Branch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Subject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31" name="TextBox 30">
            <a:extLst>
              <a:ext uri="{FF2B5EF4-FFF2-40B4-BE49-F238E27FC236}">
                <a16:creationId xmlns:a16="http://schemas.microsoft.com/office/drawing/2014/main" id="{C8F63B9B-14C6-4233-8340-AE9582AC6138}"/>
              </a:ext>
            </a:extLst>
          </p:cNvPr>
          <p:cNvSpPr txBox="1"/>
          <p:nvPr/>
        </p:nvSpPr>
        <p:spPr>
          <a:xfrm>
            <a:off x="976524" y="2873965"/>
            <a:ext cx="1368152" cy="830997"/>
          </a:xfrm>
          <a:prstGeom prst="rect">
            <a:avLst/>
          </a:prstGeom>
          <a:noFill/>
        </p:spPr>
        <p:txBody>
          <a:bodyPr wrap="square" rtlCol="0">
            <a:spAutoFit/>
          </a:bodyPr>
          <a:lstStyle/>
          <a:p>
            <a:r>
              <a:rPr lang="en-US" sz="800" b="1" u="sng" dirty="0">
                <a:latin typeface="Trebuchet MS" panose="020B0603020202020204" pitchFamily="34" charset="0"/>
              </a:rPr>
              <a:t>Student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33" name="TextBox 32">
            <a:extLst>
              <a:ext uri="{FF2B5EF4-FFF2-40B4-BE49-F238E27FC236}">
                <a16:creationId xmlns:a16="http://schemas.microsoft.com/office/drawing/2014/main" id="{2814FC8A-4BB8-44AD-807B-0460F43A87AB}"/>
              </a:ext>
            </a:extLst>
          </p:cNvPr>
          <p:cNvSpPr txBox="1"/>
          <p:nvPr/>
        </p:nvSpPr>
        <p:spPr>
          <a:xfrm>
            <a:off x="2101957" y="2185535"/>
            <a:ext cx="1368152" cy="584775"/>
          </a:xfrm>
          <a:prstGeom prst="rect">
            <a:avLst/>
          </a:prstGeom>
          <a:noFill/>
        </p:spPr>
        <p:txBody>
          <a:bodyPr wrap="square" rtlCol="0">
            <a:spAutoFit/>
          </a:bodyPr>
          <a:lstStyle/>
          <a:p>
            <a:r>
              <a:rPr lang="en-US" sz="800" b="1" u="sng" dirty="0">
                <a:latin typeface="Trebuchet MS" panose="020B0603020202020204" pitchFamily="34" charset="0"/>
              </a:rPr>
              <a:t>Schedule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Viewing</a:t>
            </a:r>
          </a:p>
        </p:txBody>
      </p:sp>
      <p:sp>
        <p:nvSpPr>
          <p:cNvPr id="35" name="TextBox 34">
            <a:extLst>
              <a:ext uri="{FF2B5EF4-FFF2-40B4-BE49-F238E27FC236}">
                <a16:creationId xmlns:a16="http://schemas.microsoft.com/office/drawing/2014/main" id="{24783B25-EECF-4322-AB41-B62C2BDEDD90}"/>
              </a:ext>
            </a:extLst>
          </p:cNvPr>
          <p:cNvSpPr txBox="1"/>
          <p:nvPr/>
        </p:nvSpPr>
        <p:spPr>
          <a:xfrm>
            <a:off x="1001106" y="2085508"/>
            <a:ext cx="1368152" cy="830997"/>
          </a:xfrm>
          <a:prstGeom prst="rect">
            <a:avLst/>
          </a:prstGeom>
          <a:noFill/>
        </p:spPr>
        <p:txBody>
          <a:bodyPr wrap="square" rtlCol="0">
            <a:spAutoFit/>
          </a:bodyPr>
          <a:lstStyle/>
          <a:p>
            <a:r>
              <a:rPr lang="en-US" sz="800" b="1" u="sng" dirty="0">
                <a:latin typeface="Trebuchet MS" panose="020B0603020202020204" pitchFamily="34" charset="0"/>
              </a:rPr>
              <a:t>Financial Module</a:t>
            </a:r>
          </a:p>
          <a:p>
            <a:pPr marL="171450" indent="-171450">
              <a:buFont typeface="Wingdings" panose="05000000000000000000" pitchFamily="2" charset="2"/>
              <a:buChar char="Ø"/>
            </a:pPr>
            <a:r>
              <a:rPr lang="en-US" sz="800" dirty="0">
                <a:latin typeface="Trebuchet MS" panose="020B0603020202020204" pitchFamily="34" charset="0"/>
              </a:rPr>
              <a:t>Exporting</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Writing</a:t>
            </a:r>
          </a:p>
          <a:p>
            <a:pPr marL="171450" indent="-171450">
              <a:buFont typeface="Wingdings" panose="05000000000000000000" pitchFamily="2" charset="2"/>
              <a:buChar char="Ø"/>
            </a:pPr>
            <a:r>
              <a:rPr lang="en-US" sz="800" dirty="0">
                <a:latin typeface="Trebuchet MS" panose="020B0603020202020204" pitchFamily="34" charset="0"/>
              </a:rPr>
              <a:t>Viewing </a:t>
            </a:r>
          </a:p>
          <a:p>
            <a:pPr marL="171450" indent="-171450">
              <a:buFont typeface="Wingdings" panose="05000000000000000000" pitchFamily="2" charset="2"/>
              <a:buChar char="Ø"/>
            </a:pPr>
            <a:r>
              <a:rPr lang="en-US" sz="800" dirty="0">
                <a:latin typeface="Trebuchet MS" panose="020B0603020202020204" pitchFamily="34" charset="0"/>
              </a:rPr>
              <a:t>Calculations</a:t>
            </a:r>
          </a:p>
        </p:txBody>
      </p:sp>
      <p:sp>
        <p:nvSpPr>
          <p:cNvPr id="50" name="TextBox 49">
            <a:extLst>
              <a:ext uri="{FF2B5EF4-FFF2-40B4-BE49-F238E27FC236}">
                <a16:creationId xmlns:a16="http://schemas.microsoft.com/office/drawing/2014/main" id="{5CCE043C-5294-4B90-AAB1-A53C61F2196B}"/>
              </a:ext>
            </a:extLst>
          </p:cNvPr>
          <p:cNvSpPr txBox="1"/>
          <p:nvPr/>
        </p:nvSpPr>
        <p:spPr>
          <a:xfrm>
            <a:off x="2105305" y="3558767"/>
            <a:ext cx="1491235" cy="861774"/>
          </a:xfrm>
          <a:prstGeom prst="rect">
            <a:avLst/>
          </a:prstGeom>
          <a:noFill/>
        </p:spPr>
        <p:txBody>
          <a:bodyPr wrap="square" rtlCol="0">
            <a:spAutoFit/>
          </a:bodyPr>
          <a:lstStyle/>
          <a:p>
            <a:r>
              <a:rPr lang="en-US" sz="800" b="1" u="sng" dirty="0">
                <a:latin typeface="Trebuchet MS" panose="020B0603020202020204" pitchFamily="34" charset="0"/>
              </a:rPr>
              <a:t>Attendance Module</a:t>
            </a:r>
          </a:p>
          <a:p>
            <a:pPr marL="171450" indent="-171450">
              <a:buFont typeface="Wingdings" panose="05000000000000000000" pitchFamily="2" charset="2"/>
              <a:buChar char="Ø"/>
            </a:pPr>
            <a:r>
              <a:rPr lang="en-US" sz="700" dirty="0">
                <a:latin typeface="Trebuchet MS" panose="020B0603020202020204" pitchFamily="34" charset="0"/>
              </a:rPr>
              <a:t>Creation of Tutor &amp; Student Attendance</a:t>
            </a:r>
          </a:p>
          <a:p>
            <a:pPr marL="171450" indent="-171450">
              <a:buFont typeface="Wingdings" panose="05000000000000000000" pitchFamily="2" charset="2"/>
              <a:buChar char="Ø"/>
            </a:pPr>
            <a:r>
              <a:rPr lang="en-US" sz="700" dirty="0">
                <a:latin typeface="Trebuchet MS" panose="020B0603020202020204" pitchFamily="34" charset="0"/>
              </a:rPr>
              <a:t>Reading of Tutor &amp; Student Attendance</a:t>
            </a:r>
          </a:p>
          <a:p>
            <a:pPr marL="171450" indent="-171450">
              <a:buFont typeface="Wingdings" panose="05000000000000000000" pitchFamily="2" charset="2"/>
              <a:buChar char="Ø"/>
            </a:pPr>
            <a:r>
              <a:rPr lang="en-US" sz="700" dirty="0">
                <a:latin typeface="Trebuchet MS" panose="020B0603020202020204" pitchFamily="34" charset="0"/>
              </a:rPr>
              <a:t>Updating of Tutor &amp; Student Attendance</a:t>
            </a:r>
          </a:p>
        </p:txBody>
      </p:sp>
      <p:sp>
        <p:nvSpPr>
          <p:cNvPr id="51" name="TextBox 50">
            <a:extLst>
              <a:ext uri="{FF2B5EF4-FFF2-40B4-BE49-F238E27FC236}">
                <a16:creationId xmlns:a16="http://schemas.microsoft.com/office/drawing/2014/main" id="{1F151913-9EDA-4EE7-BFCA-68950C0601D0}"/>
              </a:ext>
            </a:extLst>
          </p:cNvPr>
          <p:cNvSpPr txBox="1"/>
          <p:nvPr/>
        </p:nvSpPr>
        <p:spPr>
          <a:xfrm>
            <a:off x="4381735" y="1201947"/>
            <a:ext cx="1568661" cy="369332"/>
          </a:xfrm>
          <a:prstGeom prst="rect">
            <a:avLst/>
          </a:prstGeom>
          <a:noFill/>
        </p:spPr>
        <p:txBody>
          <a:bodyPr wrap="square" rtlCol="0">
            <a:spAutoFit/>
          </a:bodyPr>
          <a:lstStyle/>
          <a:p>
            <a:r>
              <a:rPr lang="en-US" b="1" dirty="0">
                <a:latin typeface="Trebuchet MS" panose="020B0603020202020204" pitchFamily="34" charset="0"/>
              </a:rPr>
              <a:t>SECONDARY</a:t>
            </a:r>
            <a:endParaRPr lang="en-SG" b="1" dirty="0">
              <a:latin typeface="Trebuchet MS" panose="020B0603020202020204" pitchFamily="34" charset="0"/>
            </a:endParaRPr>
          </a:p>
        </p:txBody>
      </p:sp>
      <p:sp>
        <p:nvSpPr>
          <p:cNvPr id="52" name="TextBox 51">
            <a:extLst>
              <a:ext uri="{FF2B5EF4-FFF2-40B4-BE49-F238E27FC236}">
                <a16:creationId xmlns:a16="http://schemas.microsoft.com/office/drawing/2014/main" id="{D0E0C6C2-1C7D-46A5-90E0-9FA8A590722E}"/>
              </a:ext>
            </a:extLst>
          </p:cNvPr>
          <p:cNvSpPr txBox="1"/>
          <p:nvPr/>
        </p:nvSpPr>
        <p:spPr>
          <a:xfrm>
            <a:off x="6576000" y="1201947"/>
            <a:ext cx="1243768" cy="369332"/>
          </a:xfrm>
          <a:prstGeom prst="rect">
            <a:avLst/>
          </a:prstGeom>
          <a:noFill/>
        </p:spPr>
        <p:txBody>
          <a:bodyPr wrap="square" rtlCol="0">
            <a:spAutoFit/>
          </a:bodyPr>
          <a:lstStyle/>
          <a:p>
            <a:r>
              <a:rPr lang="en-US" b="1" dirty="0">
                <a:latin typeface="Trebuchet MS" panose="020B0603020202020204" pitchFamily="34" charset="0"/>
              </a:rPr>
              <a:t>TERTIARY</a:t>
            </a:r>
            <a:endParaRPr lang="en-SG" b="1" dirty="0">
              <a:latin typeface="Trebuchet MS" panose="020B0603020202020204" pitchFamily="34" charset="0"/>
            </a:endParaRPr>
          </a:p>
        </p:txBody>
      </p:sp>
      <p:sp>
        <p:nvSpPr>
          <p:cNvPr id="53" name="TextBox 52">
            <a:extLst>
              <a:ext uri="{FF2B5EF4-FFF2-40B4-BE49-F238E27FC236}">
                <a16:creationId xmlns:a16="http://schemas.microsoft.com/office/drawing/2014/main" id="{20AE78E3-8296-4EE7-A48D-63151A21EBF8}"/>
              </a:ext>
            </a:extLst>
          </p:cNvPr>
          <p:cNvSpPr txBox="1"/>
          <p:nvPr/>
        </p:nvSpPr>
        <p:spPr>
          <a:xfrm>
            <a:off x="4562370" y="1505591"/>
            <a:ext cx="1642409" cy="461665"/>
          </a:xfrm>
          <a:prstGeom prst="rect">
            <a:avLst/>
          </a:prstGeom>
          <a:noFill/>
        </p:spPr>
        <p:txBody>
          <a:bodyPr wrap="square" rtlCol="0">
            <a:spAutoFit/>
          </a:bodyPr>
          <a:lstStyle/>
          <a:p>
            <a:r>
              <a:rPr lang="en-US" sz="800" b="1" u="sng" dirty="0">
                <a:latin typeface="Trebuchet MS" panose="020B0603020202020204" pitchFamily="34" charset="0"/>
              </a:rPr>
              <a:t>Receipts Module</a:t>
            </a:r>
          </a:p>
          <a:p>
            <a:pPr marL="171450" indent="-171450">
              <a:buFont typeface="Wingdings" panose="05000000000000000000" pitchFamily="2" charset="2"/>
              <a:buChar char="Ø"/>
            </a:pPr>
            <a:r>
              <a:rPr lang="en-US" sz="800" dirty="0">
                <a:latin typeface="Trebuchet MS" panose="020B0603020202020204" pitchFamily="34" charset="0"/>
              </a:rPr>
              <a:t>Pay Slip Generation</a:t>
            </a:r>
          </a:p>
          <a:p>
            <a:pPr marL="171450" indent="-171450">
              <a:buFont typeface="Wingdings" panose="05000000000000000000" pitchFamily="2" charset="2"/>
              <a:buChar char="Ø"/>
            </a:pPr>
            <a:r>
              <a:rPr lang="en-US" sz="800" dirty="0">
                <a:latin typeface="Trebuchet MS" panose="020B0603020202020204" pitchFamily="34" charset="0"/>
              </a:rPr>
              <a:t>Invoice Generation</a:t>
            </a:r>
          </a:p>
        </p:txBody>
      </p:sp>
      <p:sp>
        <p:nvSpPr>
          <p:cNvPr id="54" name="TextBox 53">
            <a:extLst>
              <a:ext uri="{FF2B5EF4-FFF2-40B4-BE49-F238E27FC236}">
                <a16:creationId xmlns:a16="http://schemas.microsoft.com/office/drawing/2014/main" id="{C7E70A30-B221-4D3F-A825-FAC4C2D54BED}"/>
              </a:ext>
            </a:extLst>
          </p:cNvPr>
          <p:cNvSpPr txBox="1"/>
          <p:nvPr/>
        </p:nvSpPr>
        <p:spPr>
          <a:xfrm>
            <a:off x="3074856" y="1516698"/>
            <a:ext cx="1295604" cy="584775"/>
          </a:xfrm>
          <a:prstGeom prst="rect">
            <a:avLst/>
          </a:prstGeom>
          <a:noFill/>
        </p:spPr>
        <p:txBody>
          <a:bodyPr wrap="square" rtlCol="0">
            <a:spAutoFit/>
          </a:bodyPr>
          <a:lstStyle/>
          <a:p>
            <a:r>
              <a:rPr lang="en-US" sz="800" b="1" u="sng" dirty="0">
                <a:latin typeface="Trebuchet MS" panose="020B0603020202020204" pitchFamily="34" charset="0"/>
              </a:rPr>
              <a:t>Grades Module</a:t>
            </a:r>
          </a:p>
          <a:p>
            <a:pPr marL="171450" indent="-171450">
              <a:buFont typeface="Wingdings" panose="05000000000000000000" pitchFamily="2" charset="2"/>
              <a:buChar char="Ø"/>
            </a:pPr>
            <a:r>
              <a:rPr lang="en-US" sz="800" dirty="0">
                <a:latin typeface="Trebuchet MS" panose="020B0603020202020204" pitchFamily="34" charset="0"/>
              </a:rPr>
              <a:t>Grades Modification</a:t>
            </a:r>
          </a:p>
          <a:p>
            <a:pPr marL="171450" indent="-171450">
              <a:buFont typeface="Wingdings" panose="05000000000000000000" pitchFamily="2" charset="2"/>
              <a:buChar char="Ø"/>
            </a:pPr>
            <a:r>
              <a:rPr lang="en-US" sz="800" dirty="0">
                <a:latin typeface="Trebuchet MS" panose="020B0603020202020204" pitchFamily="34" charset="0"/>
              </a:rPr>
              <a:t>Adding of Grades</a:t>
            </a:r>
          </a:p>
          <a:p>
            <a:pPr marL="171450" indent="-171450">
              <a:buFont typeface="Wingdings" panose="05000000000000000000" pitchFamily="2" charset="2"/>
              <a:buChar char="Ø"/>
            </a:pPr>
            <a:r>
              <a:rPr lang="en-US" sz="800" dirty="0">
                <a:latin typeface="Trebuchet MS" panose="020B0603020202020204" pitchFamily="34" charset="0"/>
              </a:rPr>
              <a:t>Grades Viewing</a:t>
            </a:r>
          </a:p>
        </p:txBody>
      </p:sp>
      <p:sp>
        <p:nvSpPr>
          <p:cNvPr id="55" name="TextBox 54">
            <a:extLst>
              <a:ext uri="{FF2B5EF4-FFF2-40B4-BE49-F238E27FC236}">
                <a16:creationId xmlns:a16="http://schemas.microsoft.com/office/drawing/2014/main" id="{F61CFF32-12C7-4E4F-8D6A-49142B5CB15A}"/>
              </a:ext>
            </a:extLst>
          </p:cNvPr>
          <p:cNvSpPr txBox="1"/>
          <p:nvPr/>
        </p:nvSpPr>
        <p:spPr>
          <a:xfrm>
            <a:off x="992571" y="3632620"/>
            <a:ext cx="1150311" cy="461665"/>
          </a:xfrm>
          <a:prstGeom prst="rect">
            <a:avLst/>
          </a:prstGeom>
          <a:noFill/>
        </p:spPr>
        <p:txBody>
          <a:bodyPr wrap="square" rtlCol="0">
            <a:spAutoFit/>
          </a:bodyPr>
          <a:lstStyle/>
          <a:p>
            <a:r>
              <a:rPr lang="en-US" sz="800" b="1" u="sng" dirty="0">
                <a:latin typeface="Trebuchet MS" panose="020B0603020202020204" pitchFamily="34" charset="0"/>
              </a:rPr>
              <a:t>Payment Module</a:t>
            </a:r>
          </a:p>
          <a:p>
            <a:pPr marL="171450" indent="-171450">
              <a:buFont typeface="Wingdings" panose="05000000000000000000" pitchFamily="2" charset="2"/>
              <a:buChar char="Ø"/>
            </a:pPr>
            <a:r>
              <a:rPr lang="en-US" sz="800" dirty="0">
                <a:latin typeface="Trebuchet MS" panose="020B0603020202020204" pitchFamily="34" charset="0"/>
              </a:rPr>
              <a:t>Tracking</a:t>
            </a:r>
          </a:p>
          <a:p>
            <a:pPr marL="171450" indent="-171450">
              <a:buFont typeface="Wingdings" panose="05000000000000000000" pitchFamily="2" charset="2"/>
              <a:buChar char="Ø"/>
            </a:pPr>
            <a:r>
              <a:rPr lang="en-US" sz="800" dirty="0">
                <a:latin typeface="Trebuchet MS" panose="020B0603020202020204" pitchFamily="34" charset="0"/>
              </a:rPr>
              <a:t>SMS Reminders</a:t>
            </a:r>
          </a:p>
        </p:txBody>
      </p:sp>
      <p:sp>
        <p:nvSpPr>
          <p:cNvPr id="56" name="TextBox 55">
            <a:extLst>
              <a:ext uri="{FF2B5EF4-FFF2-40B4-BE49-F238E27FC236}">
                <a16:creationId xmlns:a16="http://schemas.microsoft.com/office/drawing/2014/main" id="{4B989B15-CEAA-401C-BB8B-FDEE390DB257}"/>
              </a:ext>
            </a:extLst>
          </p:cNvPr>
          <p:cNvSpPr txBox="1"/>
          <p:nvPr/>
        </p:nvSpPr>
        <p:spPr>
          <a:xfrm>
            <a:off x="4556070" y="1955420"/>
            <a:ext cx="1642409" cy="707886"/>
          </a:xfrm>
          <a:prstGeom prst="rect">
            <a:avLst/>
          </a:prstGeom>
          <a:noFill/>
        </p:spPr>
        <p:txBody>
          <a:bodyPr wrap="square" rtlCol="0">
            <a:spAutoFit/>
          </a:bodyPr>
          <a:lstStyle/>
          <a:p>
            <a:r>
              <a:rPr lang="en-US" sz="800" b="1" u="sng" dirty="0">
                <a:latin typeface="Trebuchet MS" panose="020B0603020202020204" pitchFamily="34" charset="0"/>
              </a:rPr>
              <a:t>Search Module</a:t>
            </a:r>
          </a:p>
          <a:p>
            <a:pPr marL="171450" indent="-171450">
              <a:buFont typeface="Wingdings" panose="05000000000000000000" pitchFamily="2" charset="2"/>
              <a:buChar char="Ø"/>
            </a:pPr>
            <a:r>
              <a:rPr lang="en-US" sz="800" dirty="0">
                <a:latin typeface="Trebuchet MS" panose="020B0603020202020204" pitchFamily="34" charset="0"/>
              </a:rPr>
              <a:t>Search Students</a:t>
            </a:r>
          </a:p>
          <a:p>
            <a:pPr marL="171450" indent="-171450">
              <a:buFont typeface="Wingdings" panose="05000000000000000000" pitchFamily="2" charset="2"/>
              <a:buChar char="Ø"/>
            </a:pPr>
            <a:r>
              <a:rPr lang="en-US" sz="800" dirty="0">
                <a:latin typeface="Trebuchet MS" panose="020B0603020202020204" pitchFamily="34" charset="0"/>
              </a:rPr>
              <a:t>Search Tutors</a:t>
            </a:r>
          </a:p>
          <a:p>
            <a:pPr marL="171450" indent="-171450">
              <a:buFont typeface="Wingdings" panose="05000000000000000000" pitchFamily="2" charset="2"/>
              <a:buChar char="Ø"/>
            </a:pPr>
            <a:r>
              <a:rPr lang="en-US" sz="800" dirty="0">
                <a:latin typeface="Trebuchet MS" panose="020B0603020202020204" pitchFamily="34" charset="0"/>
              </a:rPr>
              <a:t>Search Reports (By month, By year)</a:t>
            </a:r>
          </a:p>
        </p:txBody>
      </p:sp>
      <p:sp>
        <p:nvSpPr>
          <p:cNvPr id="57" name="TextBox 56">
            <a:extLst>
              <a:ext uri="{FF2B5EF4-FFF2-40B4-BE49-F238E27FC236}">
                <a16:creationId xmlns:a16="http://schemas.microsoft.com/office/drawing/2014/main" id="{28D3AC3C-1CD7-4BB5-97EA-690682D6409A}"/>
              </a:ext>
            </a:extLst>
          </p:cNvPr>
          <p:cNvSpPr txBox="1"/>
          <p:nvPr/>
        </p:nvSpPr>
        <p:spPr>
          <a:xfrm>
            <a:off x="4562370" y="2635063"/>
            <a:ext cx="1642409" cy="1446550"/>
          </a:xfrm>
          <a:prstGeom prst="rect">
            <a:avLst/>
          </a:prstGeom>
          <a:noFill/>
        </p:spPr>
        <p:txBody>
          <a:bodyPr wrap="square" rtlCol="0">
            <a:spAutoFit/>
          </a:bodyPr>
          <a:lstStyle/>
          <a:p>
            <a:r>
              <a:rPr lang="en-US" sz="800" b="1" u="sng" dirty="0">
                <a:latin typeface="Trebuchet MS" panose="020B0603020202020204" pitchFamily="34" charset="0"/>
              </a:rPr>
              <a:t>Dashboard Module</a:t>
            </a:r>
          </a:p>
          <a:p>
            <a:pPr marL="171450" indent="-171450">
              <a:buFont typeface="Wingdings" panose="05000000000000000000" pitchFamily="2" charset="2"/>
              <a:buChar char="Ø"/>
            </a:pPr>
            <a:r>
              <a:rPr lang="en-US" sz="800" dirty="0">
                <a:latin typeface="Trebuchet MS" panose="020B0603020202020204" pitchFamily="34" charset="0"/>
              </a:rPr>
              <a:t>Summary of Financial </a:t>
            </a:r>
          </a:p>
          <a:p>
            <a:r>
              <a:rPr lang="en-US" sz="800" dirty="0">
                <a:latin typeface="Trebuchet MS" panose="020B0603020202020204" pitchFamily="34" charset="0"/>
              </a:rPr>
              <a:t>      Report</a:t>
            </a:r>
          </a:p>
          <a:p>
            <a:pPr marL="171450" indent="-171450">
              <a:buFont typeface="Wingdings" panose="05000000000000000000" pitchFamily="2" charset="2"/>
              <a:buChar char="Ø"/>
            </a:pPr>
            <a:r>
              <a:rPr lang="en-US" sz="800" dirty="0">
                <a:latin typeface="Trebuchet MS" panose="020B0603020202020204" pitchFamily="34" charset="0"/>
              </a:rPr>
              <a:t>Late Payments List</a:t>
            </a:r>
          </a:p>
          <a:p>
            <a:pPr marL="171450" indent="-171450">
              <a:buFont typeface="Wingdings" panose="05000000000000000000" pitchFamily="2" charset="2"/>
              <a:buChar char="Ø"/>
            </a:pPr>
            <a:r>
              <a:rPr lang="en-US" sz="800" dirty="0">
                <a:latin typeface="Trebuchet MS" panose="020B0603020202020204" pitchFamily="34" charset="0"/>
              </a:rPr>
              <a:t>Replacement Classes List</a:t>
            </a:r>
          </a:p>
          <a:p>
            <a:pPr marL="171450" indent="-171450">
              <a:buFont typeface="Wingdings" panose="05000000000000000000" pitchFamily="2" charset="2"/>
              <a:buChar char="Ø"/>
            </a:pPr>
            <a:r>
              <a:rPr lang="en-US" sz="800" dirty="0">
                <a:latin typeface="Trebuchet MS" panose="020B0603020202020204" pitchFamily="34" charset="0"/>
              </a:rPr>
              <a:t>Class Listing</a:t>
            </a:r>
          </a:p>
          <a:p>
            <a:pPr marL="171450" indent="-171450">
              <a:buFont typeface="Wingdings" panose="05000000000000000000" pitchFamily="2" charset="2"/>
              <a:buChar char="Ø"/>
            </a:pPr>
            <a:r>
              <a:rPr lang="en-US" sz="800" dirty="0">
                <a:latin typeface="Trebuchet MS" panose="020B0603020202020204" pitchFamily="34" charset="0"/>
              </a:rPr>
              <a:t>Weekly Lesson Schedule</a:t>
            </a:r>
          </a:p>
          <a:p>
            <a:pPr marL="171450" indent="-171450">
              <a:buFont typeface="Wingdings" panose="05000000000000000000" pitchFamily="2" charset="2"/>
              <a:buChar char="Ø"/>
            </a:pPr>
            <a:r>
              <a:rPr lang="en-US" sz="800" dirty="0">
                <a:latin typeface="Trebuchet MS" panose="020B0603020202020204" pitchFamily="34" charset="0"/>
              </a:rPr>
              <a:t>Number of Classes</a:t>
            </a:r>
          </a:p>
          <a:p>
            <a:pPr marL="171450" indent="-171450">
              <a:buFont typeface="Wingdings" panose="05000000000000000000" pitchFamily="2" charset="2"/>
              <a:buChar char="Ø"/>
            </a:pPr>
            <a:r>
              <a:rPr lang="en-US" sz="800" dirty="0">
                <a:latin typeface="Trebuchet MS" panose="020B0603020202020204" pitchFamily="34" charset="0"/>
              </a:rPr>
              <a:t>Number of Branches</a:t>
            </a:r>
          </a:p>
          <a:p>
            <a:pPr marL="171450" indent="-171450">
              <a:buFont typeface="Wingdings" panose="05000000000000000000" pitchFamily="2" charset="2"/>
              <a:buChar char="Ø"/>
            </a:pPr>
            <a:r>
              <a:rPr lang="en-US" sz="800" dirty="0">
                <a:latin typeface="Trebuchet MS" panose="020B0603020202020204" pitchFamily="34" charset="0"/>
              </a:rPr>
              <a:t>Number of Students</a:t>
            </a:r>
          </a:p>
          <a:p>
            <a:pPr marL="171450" indent="-171450">
              <a:buFont typeface="Wingdings" panose="05000000000000000000" pitchFamily="2" charset="2"/>
              <a:buChar char="Ø"/>
            </a:pPr>
            <a:r>
              <a:rPr lang="en-US" sz="800" dirty="0">
                <a:latin typeface="Trebuchet MS" panose="020B0603020202020204" pitchFamily="34" charset="0"/>
              </a:rPr>
              <a:t>Number of Tutors</a:t>
            </a:r>
          </a:p>
        </p:txBody>
      </p:sp>
      <p:sp>
        <p:nvSpPr>
          <p:cNvPr id="5" name="Rectangle 4">
            <a:extLst>
              <a:ext uri="{FF2B5EF4-FFF2-40B4-BE49-F238E27FC236}">
                <a16:creationId xmlns:a16="http://schemas.microsoft.com/office/drawing/2014/main" id="{B72A1CC3-02AF-4F12-8A11-7128272188B4}"/>
              </a:ext>
            </a:extLst>
          </p:cNvPr>
          <p:cNvSpPr/>
          <p:nvPr/>
        </p:nvSpPr>
        <p:spPr>
          <a:xfrm>
            <a:off x="6362536" y="1509358"/>
            <a:ext cx="1856827" cy="584775"/>
          </a:xfrm>
          <a:prstGeom prst="rect">
            <a:avLst/>
          </a:prstGeom>
        </p:spPr>
        <p:txBody>
          <a:bodyPr wrap="square">
            <a:spAutoFit/>
          </a:bodyPr>
          <a:lstStyle/>
          <a:p>
            <a:r>
              <a:rPr lang="en-US" sz="800" b="1" u="sng" dirty="0">
                <a:latin typeface="Trebuchet MS" panose="020B0603020202020204" pitchFamily="34" charset="0"/>
              </a:rPr>
              <a:t>Rewards Module</a:t>
            </a:r>
          </a:p>
          <a:p>
            <a:pPr marL="171450" indent="-171450">
              <a:buFont typeface="Wingdings" panose="05000000000000000000" pitchFamily="2" charset="2"/>
              <a:buChar char="Ø"/>
            </a:pPr>
            <a:r>
              <a:rPr lang="en-US" sz="800" dirty="0">
                <a:latin typeface="Trebuchet MS" panose="020B0603020202020204" pitchFamily="34" charset="0"/>
              </a:rPr>
              <a:t>Creation of reward points</a:t>
            </a:r>
          </a:p>
          <a:p>
            <a:pPr marL="171450" indent="-171450">
              <a:buFont typeface="Wingdings" panose="05000000000000000000" pitchFamily="2" charset="2"/>
              <a:buChar char="Ø"/>
            </a:pPr>
            <a:r>
              <a:rPr lang="en-US" sz="800" dirty="0">
                <a:latin typeface="Trebuchet MS" panose="020B0603020202020204" pitchFamily="34" charset="0"/>
              </a:rPr>
              <a:t>Updating of reward points</a:t>
            </a:r>
          </a:p>
          <a:p>
            <a:pPr marL="171450" indent="-171450">
              <a:buFont typeface="Wingdings" panose="05000000000000000000" pitchFamily="2" charset="2"/>
              <a:buChar char="Ø"/>
            </a:pPr>
            <a:r>
              <a:rPr lang="en-US" sz="800" dirty="0">
                <a:latin typeface="Trebuchet MS" panose="020B0603020202020204" pitchFamily="34" charset="0"/>
              </a:rPr>
              <a:t>Reading of reward points</a:t>
            </a:r>
          </a:p>
        </p:txBody>
      </p:sp>
      <p:sp>
        <p:nvSpPr>
          <p:cNvPr id="24" name="TextBox 23">
            <a:extLst>
              <a:ext uri="{FF2B5EF4-FFF2-40B4-BE49-F238E27FC236}">
                <a16:creationId xmlns:a16="http://schemas.microsoft.com/office/drawing/2014/main" id="{7C4C519A-3D3E-46C4-A9BC-1BC9CB0AC174}"/>
              </a:ext>
            </a:extLst>
          </p:cNvPr>
          <p:cNvSpPr txBox="1"/>
          <p:nvPr/>
        </p:nvSpPr>
        <p:spPr>
          <a:xfrm>
            <a:off x="2111411" y="2749040"/>
            <a:ext cx="1150311" cy="830997"/>
          </a:xfrm>
          <a:prstGeom prst="rect">
            <a:avLst/>
          </a:prstGeom>
          <a:noFill/>
        </p:spPr>
        <p:txBody>
          <a:bodyPr wrap="square" rtlCol="0">
            <a:spAutoFit/>
          </a:bodyPr>
          <a:lstStyle/>
          <a:p>
            <a:r>
              <a:rPr lang="en-US" sz="800" b="1" u="sng" dirty="0">
                <a:latin typeface="Trebuchet MS" panose="020B0603020202020204" pitchFamily="34" charset="0"/>
              </a:rPr>
              <a:t>Tutor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34" name="TextBox 33">
            <a:extLst>
              <a:ext uri="{FF2B5EF4-FFF2-40B4-BE49-F238E27FC236}">
                <a16:creationId xmlns:a16="http://schemas.microsoft.com/office/drawing/2014/main" id="{3C5D0D86-DFA2-45AD-B060-A85E8F294D9A}"/>
              </a:ext>
            </a:extLst>
          </p:cNvPr>
          <p:cNvSpPr txBox="1"/>
          <p:nvPr/>
        </p:nvSpPr>
        <p:spPr>
          <a:xfrm>
            <a:off x="971600" y="4042582"/>
            <a:ext cx="1197128" cy="584775"/>
          </a:xfrm>
          <a:prstGeom prst="rect">
            <a:avLst/>
          </a:prstGeom>
          <a:noFill/>
        </p:spPr>
        <p:txBody>
          <a:bodyPr wrap="square" rtlCol="0">
            <a:spAutoFit/>
          </a:bodyPr>
          <a:lstStyle/>
          <a:p>
            <a:r>
              <a:rPr lang="en-US" sz="800" b="1" u="sng" dirty="0">
                <a:latin typeface="Trebuchet MS" panose="020B0603020202020204" pitchFamily="34" charset="0"/>
              </a:rPr>
              <a:t>Parent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p:txBody>
      </p:sp>
    </p:spTree>
    <p:extLst>
      <p:ext uri="{BB962C8B-B14F-4D97-AF65-F5344CB8AC3E}">
        <p14:creationId xmlns:p14="http://schemas.microsoft.com/office/powerpoint/2010/main" val="2255955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Maiandra GD" panose="020E0502030308020204" pitchFamily="34" charset="0"/>
              </a:rPr>
              <a:t>Project Schedule</a:t>
            </a:r>
            <a:endParaRPr lang="ko-KR" altLang="en-US" b="1" dirty="0">
              <a:latin typeface="Maiandra GD" panose="020E0502030308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Maiandra GD" panose="020E0502030308020204" pitchFamily="34" charset="0"/>
              </a:rPr>
              <a:t>Proposed Schedule</a:t>
            </a:r>
          </a:p>
        </p:txBody>
      </p:sp>
      <p:pic>
        <p:nvPicPr>
          <p:cNvPr id="2050" name="Picture 2" descr="Timeline">
            <a:extLst>
              <a:ext uri="{FF2B5EF4-FFF2-40B4-BE49-F238E27FC236}">
                <a16:creationId xmlns:a16="http://schemas.microsoft.com/office/drawing/2014/main" id="{8D922CB6-EBC2-4252-8DDF-B7B6728B5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03598"/>
            <a:ext cx="7488832"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886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132" name="Rectangle: Rounded Corners 131">
            <a:extLst>
              <a:ext uri="{FF2B5EF4-FFF2-40B4-BE49-F238E27FC236}">
                <a16:creationId xmlns:a16="http://schemas.microsoft.com/office/drawing/2014/main" id="{39404FE2-912C-449B-AA0C-43814629CC9A}"/>
              </a:ext>
            </a:extLst>
          </p:cNvPr>
          <p:cNvSpPr/>
          <p:nvPr/>
        </p:nvSpPr>
        <p:spPr>
          <a:xfrm>
            <a:off x="6444207" y="2283718"/>
            <a:ext cx="2019019" cy="2232248"/>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Grades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Grades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Updating of Grades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Reading of Tutor Accounts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Grades Entity</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Admin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Mass Uploading of Tutors</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Schedule Module</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Updating of Schedule</a:t>
            </a:r>
          </a:p>
          <a:p>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Account Module</a:t>
            </a:r>
            <a:endParaRPr lang="en-US" sz="800" dirty="0">
              <a:solidFill>
                <a:srgbClr val="EC771B"/>
              </a:solidFill>
              <a:latin typeface="Trebuchet MS" panose="020B0603020202020204" pitchFamily="34" charset="0"/>
            </a:endParaRP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Reset Password</a:t>
            </a:r>
          </a:p>
          <a:p>
            <a:endParaRPr lang="en-US" sz="800" dirty="0">
              <a:solidFill>
                <a:srgbClr val="EC771B"/>
              </a:solidFill>
              <a:latin typeface="Trebuchet MS" panose="020B0603020202020204" pitchFamily="34" charset="0"/>
            </a:endParaRPr>
          </a:p>
          <a:p>
            <a:r>
              <a:rPr lang="en-US" sz="800" b="1" dirty="0" err="1">
                <a:solidFill>
                  <a:srgbClr val="EC771B"/>
                </a:solidFill>
                <a:latin typeface="Trebuchet MS" panose="020B0603020202020204" pitchFamily="34" charset="0"/>
              </a:rPr>
              <a:t>ConnectionManager</a:t>
            </a:r>
            <a:endParaRPr lang="en-US" sz="800" b="1" dirty="0">
              <a:solidFill>
                <a:srgbClr val="EC771B"/>
              </a:solidFill>
              <a:latin typeface="Trebuchet MS" panose="020B0603020202020204" pitchFamily="34" charset="0"/>
            </a:endParaRPr>
          </a:p>
        </p:txBody>
      </p:sp>
      <p:sp>
        <p:nvSpPr>
          <p:cNvPr id="4" name="Rectangle 3">
            <a:extLst>
              <a:ext uri="{FF2B5EF4-FFF2-40B4-BE49-F238E27FC236}">
                <a16:creationId xmlns:a16="http://schemas.microsoft.com/office/drawing/2014/main" id="{E004EA92-1E67-477F-B3BB-ED48497DF0A7}"/>
              </a:ext>
            </a:extLst>
          </p:cNvPr>
          <p:cNvSpPr/>
          <p:nvPr/>
        </p:nvSpPr>
        <p:spPr>
          <a:xfrm>
            <a:off x="6516216" y="3159504"/>
            <a:ext cx="1800195" cy="276342"/>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 Placeholder 1"/>
          <p:cNvSpPr>
            <a:spLocks noGrp="1"/>
          </p:cNvSpPr>
          <p:nvPr>
            <p:ph type="body" sz="quarter" idx="10"/>
          </p:nvPr>
        </p:nvSpPr>
        <p:spPr>
          <a:xfrm>
            <a:off x="0" y="51470"/>
            <a:ext cx="9144000" cy="576064"/>
          </a:xfrm>
        </p:spPr>
        <p:txBody>
          <a:bodyPr/>
          <a:lstStyle/>
          <a:p>
            <a:r>
              <a:rPr lang="en-US" altLang="ko-KR" b="1" dirty="0">
                <a:latin typeface="Trebuchet MS" panose="020B0603020202020204" pitchFamily="34" charset="0"/>
              </a:rPr>
              <a:t>Current Project Schedule</a:t>
            </a:r>
            <a:endParaRPr lang="ko-KR" altLang="en-US" b="1" dirty="0">
              <a:latin typeface="Trebuchet MS" panose="020B0603020202020204" pitchFamily="34" charset="0"/>
            </a:endParaRPr>
          </a:p>
        </p:txBody>
      </p:sp>
      <p:sp>
        <p:nvSpPr>
          <p:cNvPr id="97" name="Rectangle: Rounded Corners 96">
            <a:extLst>
              <a:ext uri="{FF2B5EF4-FFF2-40B4-BE49-F238E27FC236}">
                <a16:creationId xmlns:a16="http://schemas.microsoft.com/office/drawing/2014/main" id="{D6C18981-A2A7-4466-A164-ABA732D550CD}"/>
              </a:ext>
            </a:extLst>
          </p:cNvPr>
          <p:cNvSpPr/>
          <p:nvPr/>
        </p:nvSpPr>
        <p:spPr>
          <a:xfrm>
            <a:off x="755576" y="1836712"/>
            <a:ext cx="7632848" cy="288032"/>
          </a:xfrm>
          <a:prstGeom prst="roundRect">
            <a:avLst/>
          </a:prstGeom>
          <a:solidFill>
            <a:schemeClr val="accent3">
              <a:lumMod val="20000"/>
              <a:lumOff val="80000"/>
            </a:schemeClr>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F2F66B24-647C-4A4A-BF54-72AB2963014D}"/>
              </a:ext>
            </a:extLst>
          </p:cNvPr>
          <p:cNvCxnSpPr>
            <a:cxnSpLocks/>
          </p:cNvCxnSpPr>
          <p:nvPr/>
        </p:nvCxnSpPr>
        <p:spPr>
          <a:xfrm>
            <a:off x="4499992" y="1819944"/>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99" name="Straight Connector 98">
            <a:extLst>
              <a:ext uri="{FF2B5EF4-FFF2-40B4-BE49-F238E27FC236}">
                <a16:creationId xmlns:a16="http://schemas.microsoft.com/office/drawing/2014/main" id="{A0E23A6C-986B-435A-A3E4-D40F7AA0E0FE}"/>
              </a:ext>
            </a:extLst>
          </p:cNvPr>
          <p:cNvCxnSpPr>
            <a:cxnSpLocks/>
          </p:cNvCxnSpPr>
          <p:nvPr/>
        </p:nvCxnSpPr>
        <p:spPr>
          <a:xfrm>
            <a:off x="2627784" y="1819944"/>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93E5FEED-3D90-4665-91FE-FA101CF98D56}"/>
              </a:ext>
            </a:extLst>
          </p:cNvPr>
          <p:cNvCxnSpPr>
            <a:cxnSpLocks/>
          </p:cNvCxnSpPr>
          <p:nvPr/>
        </p:nvCxnSpPr>
        <p:spPr>
          <a:xfrm>
            <a:off x="6444208" y="1819944"/>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101" name="TextBox 100">
            <a:extLst>
              <a:ext uri="{FF2B5EF4-FFF2-40B4-BE49-F238E27FC236}">
                <a16:creationId xmlns:a16="http://schemas.microsoft.com/office/drawing/2014/main" id="{031B2C35-B4FC-49C7-A50B-FF98C75C6522}"/>
              </a:ext>
            </a:extLst>
          </p:cNvPr>
          <p:cNvSpPr txBox="1"/>
          <p:nvPr/>
        </p:nvSpPr>
        <p:spPr>
          <a:xfrm>
            <a:off x="1344518" y="1816967"/>
            <a:ext cx="618698"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0</a:t>
            </a:r>
          </a:p>
        </p:txBody>
      </p:sp>
      <p:sp>
        <p:nvSpPr>
          <p:cNvPr id="102" name="TextBox 101">
            <a:extLst>
              <a:ext uri="{FF2B5EF4-FFF2-40B4-BE49-F238E27FC236}">
                <a16:creationId xmlns:a16="http://schemas.microsoft.com/office/drawing/2014/main" id="{8896B8B5-0F93-428A-9F2F-C3E950DB9D9A}"/>
              </a:ext>
            </a:extLst>
          </p:cNvPr>
          <p:cNvSpPr txBox="1"/>
          <p:nvPr/>
        </p:nvSpPr>
        <p:spPr>
          <a:xfrm>
            <a:off x="3255676" y="1824446"/>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1</a:t>
            </a:r>
          </a:p>
        </p:txBody>
      </p:sp>
      <p:sp>
        <p:nvSpPr>
          <p:cNvPr id="103" name="TextBox 102">
            <a:extLst>
              <a:ext uri="{FF2B5EF4-FFF2-40B4-BE49-F238E27FC236}">
                <a16:creationId xmlns:a16="http://schemas.microsoft.com/office/drawing/2014/main" id="{FF4538CC-1CBA-4D20-8EBD-0213B0823478}"/>
              </a:ext>
            </a:extLst>
          </p:cNvPr>
          <p:cNvSpPr txBox="1"/>
          <p:nvPr/>
        </p:nvSpPr>
        <p:spPr>
          <a:xfrm>
            <a:off x="5127885" y="1831925"/>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2</a:t>
            </a:r>
          </a:p>
        </p:txBody>
      </p:sp>
      <p:sp>
        <p:nvSpPr>
          <p:cNvPr id="104" name="TextBox 103">
            <a:extLst>
              <a:ext uri="{FF2B5EF4-FFF2-40B4-BE49-F238E27FC236}">
                <a16:creationId xmlns:a16="http://schemas.microsoft.com/office/drawing/2014/main" id="{FDA443CA-3796-4E36-A235-B71B0CE07C26}"/>
              </a:ext>
            </a:extLst>
          </p:cNvPr>
          <p:cNvSpPr txBox="1"/>
          <p:nvPr/>
        </p:nvSpPr>
        <p:spPr>
          <a:xfrm>
            <a:off x="7108104" y="1831925"/>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3</a:t>
            </a:r>
          </a:p>
        </p:txBody>
      </p:sp>
      <p:sp>
        <p:nvSpPr>
          <p:cNvPr id="7" name="Rectangle: Rounded Corners 6">
            <a:extLst>
              <a:ext uri="{FF2B5EF4-FFF2-40B4-BE49-F238E27FC236}">
                <a16:creationId xmlns:a16="http://schemas.microsoft.com/office/drawing/2014/main" id="{7AC3D652-512B-48E2-8954-575C20C49BEE}"/>
              </a:ext>
            </a:extLst>
          </p:cNvPr>
          <p:cNvSpPr/>
          <p:nvPr/>
        </p:nvSpPr>
        <p:spPr>
          <a:xfrm>
            <a:off x="755609" y="2311667"/>
            <a:ext cx="1872175" cy="1080120"/>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Requirements Gathering</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Technical Research</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Logo Design</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Roles Assignment</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Proposal Preparation</a:t>
            </a:r>
            <a:endParaRPr lang="en-SG" sz="1000" dirty="0">
              <a:solidFill>
                <a:srgbClr val="EC771B"/>
              </a:solidFill>
              <a:latin typeface="Trebuchet MS" panose="020B0603020202020204" pitchFamily="34" charset="0"/>
            </a:endParaRPr>
          </a:p>
        </p:txBody>
      </p:sp>
      <p:sp>
        <p:nvSpPr>
          <p:cNvPr id="130" name="Rectangle: Rounded Corners 129">
            <a:extLst>
              <a:ext uri="{FF2B5EF4-FFF2-40B4-BE49-F238E27FC236}">
                <a16:creationId xmlns:a16="http://schemas.microsoft.com/office/drawing/2014/main" id="{DE8EA889-F223-4D11-BA6C-E28504C0B689}"/>
              </a:ext>
            </a:extLst>
          </p:cNvPr>
          <p:cNvSpPr/>
          <p:nvPr/>
        </p:nvSpPr>
        <p:spPr>
          <a:xfrm>
            <a:off x="2627784" y="2291693"/>
            <a:ext cx="1872175" cy="1080120"/>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Design ER Diagram</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Use Case Diagram</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Draft Sequence Diagram</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Database Setup</a:t>
            </a:r>
            <a:endParaRPr lang="en-SG" sz="1000" dirty="0">
              <a:solidFill>
                <a:srgbClr val="EC771B"/>
              </a:solidFill>
              <a:latin typeface="Trebuchet MS" panose="020B0603020202020204" pitchFamily="34" charset="0"/>
            </a:endParaRPr>
          </a:p>
        </p:txBody>
      </p:sp>
      <p:sp>
        <p:nvSpPr>
          <p:cNvPr id="131" name="Rectangle: Rounded Corners 130">
            <a:extLst>
              <a:ext uri="{FF2B5EF4-FFF2-40B4-BE49-F238E27FC236}">
                <a16:creationId xmlns:a16="http://schemas.microsoft.com/office/drawing/2014/main" id="{0F9CF874-71DD-445D-AB07-390310A35A0A}"/>
              </a:ext>
            </a:extLst>
          </p:cNvPr>
          <p:cNvSpPr/>
          <p:nvPr/>
        </p:nvSpPr>
        <p:spPr>
          <a:xfrm>
            <a:off x="4499992" y="2283718"/>
            <a:ext cx="1944211" cy="2633894"/>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Account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Login/Logout (Web, App)</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Reset Password (Web, App) </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Access Control</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Users Entity</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Admin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Tutor Accounts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Updating of Tutor Accounts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Reading of Tutor Accounts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Deleting of Tutor Accounts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Tutor Entity</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Student </a:t>
            </a:r>
            <a:r>
              <a:rPr lang="en-US" sz="800" b="1" u="sng" dirty="0" err="1">
                <a:solidFill>
                  <a:srgbClr val="EC771B"/>
                </a:solidFill>
                <a:latin typeface="Trebuchet MS" panose="020B0603020202020204" pitchFamily="34" charset="0"/>
              </a:rPr>
              <a:t>Mgmt</a:t>
            </a:r>
            <a:r>
              <a:rPr lang="en-US" sz="800" b="1" u="sng" dirty="0">
                <a:solidFill>
                  <a:srgbClr val="EC771B"/>
                </a:solidFill>
                <a:latin typeface="Trebuchet MS" panose="020B0603020202020204" pitchFamily="34" charset="0"/>
              </a:rPr>
              <a: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Students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Updating of Students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Reading of Students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Deleting of Students</a:t>
            </a:r>
          </a:p>
          <a:p>
            <a:endParaRPr lang="en-US" sz="800" b="1" dirty="0">
              <a:solidFill>
                <a:srgbClr val="EC771B"/>
              </a:solidFill>
              <a:latin typeface="Trebuchet MS" panose="020B0603020202020204" pitchFamily="34" charset="0"/>
            </a:endParaRPr>
          </a:p>
          <a:p>
            <a:r>
              <a:rPr lang="en-US" sz="800" b="1" dirty="0">
                <a:solidFill>
                  <a:srgbClr val="EC771B"/>
                </a:solidFill>
                <a:latin typeface="Trebuchet MS" panose="020B0603020202020204" pitchFamily="34" charset="0"/>
              </a:rPr>
              <a:t>UI Design</a:t>
            </a:r>
          </a:p>
        </p:txBody>
      </p:sp>
      <p:sp>
        <p:nvSpPr>
          <p:cNvPr id="9" name="Scroll: Horizontal 8">
            <a:extLst>
              <a:ext uri="{FF2B5EF4-FFF2-40B4-BE49-F238E27FC236}">
                <a16:creationId xmlns:a16="http://schemas.microsoft.com/office/drawing/2014/main" id="{1B053145-A6F2-4480-A431-92E4A74A104B}"/>
              </a:ext>
            </a:extLst>
          </p:cNvPr>
          <p:cNvSpPr/>
          <p:nvPr/>
        </p:nvSpPr>
        <p:spPr>
          <a:xfrm>
            <a:off x="825775" y="1167379"/>
            <a:ext cx="1656184" cy="474140"/>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Proposal Submission</a:t>
            </a:r>
          </a:p>
          <a:p>
            <a:pPr algn="ctr"/>
            <a:r>
              <a:rPr lang="en-US" sz="800" dirty="0">
                <a:solidFill>
                  <a:srgbClr val="EC771B"/>
                </a:solidFill>
                <a:latin typeface="Trebuchet MS" panose="020B0603020202020204" pitchFamily="34" charset="0"/>
              </a:rPr>
              <a:t>20 Jun</a:t>
            </a:r>
            <a:endParaRPr lang="en-SG" sz="800" dirty="0">
              <a:solidFill>
                <a:srgbClr val="EC771B"/>
              </a:solidFill>
              <a:latin typeface="Trebuchet MS" panose="020B0603020202020204" pitchFamily="34" charset="0"/>
            </a:endParaRPr>
          </a:p>
        </p:txBody>
      </p:sp>
      <p:sp>
        <p:nvSpPr>
          <p:cNvPr id="133" name="Scroll: Horizontal 132">
            <a:extLst>
              <a:ext uri="{FF2B5EF4-FFF2-40B4-BE49-F238E27FC236}">
                <a16:creationId xmlns:a16="http://schemas.microsoft.com/office/drawing/2014/main" id="{A2DE39F8-BF85-4D42-B762-5AC4F6C95005}"/>
              </a:ext>
            </a:extLst>
          </p:cNvPr>
          <p:cNvSpPr/>
          <p:nvPr/>
        </p:nvSpPr>
        <p:spPr>
          <a:xfrm>
            <a:off x="6516216" y="801952"/>
            <a:ext cx="1656184" cy="885957"/>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Supervisor Meeting</a:t>
            </a:r>
          </a:p>
          <a:p>
            <a:pPr algn="ctr"/>
            <a:r>
              <a:rPr lang="en-US" sz="800" dirty="0">
                <a:solidFill>
                  <a:srgbClr val="EC771B"/>
                </a:solidFill>
                <a:latin typeface="Trebuchet MS" panose="020B0603020202020204" pitchFamily="34" charset="0"/>
              </a:rPr>
              <a:t>27 Jul</a:t>
            </a:r>
            <a:endParaRPr lang="en-US" sz="1100" b="1" dirty="0">
              <a:solidFill>
                <a:srgbClr val="EC771B"/>
              </a:solidFill>
              <a:latin typeface="Trebuchet MS" panose="020B0603020202020204" pitchFamily="34" charset="0"/>
            </a:endParaRPr>
          </a:p>
          <a:p>
            <a:pPr algn="ctr"/>
            <a:r>
              <a:rPr lang="en-US" sz="1100" b="1" dirty="0">
                <a:solidFill>
                  <a:srgbClr val="EC771B"/>
                </a:solidFill>
                <a:latin typeface="Trebuchet MS" panose="020B0603020202020204" pitchFamily="34" charset="0"/>
              </a:rPr>
              <a:t>User Testing</a:t>
            </a:r>
          </a:p>
          <a:p>
            <a:pPr algn="ctr"/>
            <a:r>
              <a:rPr lang="en-US" sz="800" dirty="0">
                <a:solidFill>
                  <a:srgbClr val="EC771B"/>
                </a:solidFill>
                <a:latin typeface="Trebuchet MS" panose="020B0603020202020204" pitchFamily="34" charset="0"/>
              </a:rPr>
              <a:t>28 Jul</a:t>
            </a:r>
          </a:p>
        </p:txBody>
      </p:sp>
      <p:sp>
        <p:nvSpPr>
          <p:cNvPr id="20" name="Rectangle 19">
            <a:extLst>
              <a:ext uri="{FF2B5EF4-FFF2-40B4-BE49-F238E27FC236}">
                <a16:creationId xmlns:a16="http://schemas.microsoft.com/office/drawing/2014/main" id="{98804CDE-5220-4158-AC83-0C39F088CECE}"/>
              </a:ext>
            </a:extLst>
          </p:cNvPr>
          <p:cNvSpPr/>
          <p:nvPr/>
        </p:nvSpPr>
        <p:spPr>
          <a:xfrm>
            <a:off x="6516215" y="3851748"/>
            <a:ext cx="1800195" cy="59220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76314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1470"/>
            <a:ext cx="9144000" cy="576064"/>
          </a:xfrm>
        </p:spPr>
        <p:txBody>
          <a:bodyPr/>
          <a:lstStyle/>
          <a:p>
            <a:r>
              <a:rPr lang="en-US" altLang="ko-KR" b="1" dirty="0">
                <a:latin typeface="Trebuchet MS" panose="020B0603020202020204" pitchFamily="34" charset="0"/>
              </a:rPr>
              <a:t>Current Project Schedule</a:t>
            </a:r>
            <a:endParaRPr lang="ko-KR" altLang="en-US" b="1" dirty="0">
              <a:latin typeface="Trebuchet MS" panose="020B0603020202020204" pitchFamily="34" charset="0"/>
            </a:endParaRPr>
          </a:p>
        </p:txBody>
      </p:sp>
      <p:sp>
        <p:nvSpPr>
          <p:cNvPr id="97" name="Rectangle: Rounded Corners 96">
            <a:extLst>
              <a:ext uri="{FF2B5EF4-FFF2-40B4-BE49-F238E27FC236}">
                <a16:creationId xmlns:a16="http://schemas.microsoft.com/office/drawing/2014/main" id="{D6C18981-A2A7-4466-A164-ABA732D550CD}"/>
              </a:ext>
            </a:extLst>
          </p:cNvPr>
          <p:cNvSpPr/>
          <p:nvPr/>
        </p:nvSpPr>
        <p:spPr>
          <a:xfrm>
            <a:off x="755576" y="1368875"/>
            <a:ext cx="7632848" cy="288032"/>
          </a:xfrm>
          <a:prstGeom prst="roundRect">
            <a:avLst/>
          </a:prstGeom>
          <a:solidFill>
            <a:schemeClr val="accent3">
              <a:lumMod val="20000"/>
              <a:lumOff val="80000"/>
            </a:schemeClr>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F2F66B24-647C-4A4A-BF54-72AB2963014D}"/>
              </a:ext>
            </a:extLst>
          </p:cNvPr>
          <p:cNvCxnSpPr>
            <a:cxnSpLocks/>
          </p:cNvCxnSpPr>
          <p:nvPr/>
        </p:nvCxnSpPr>
        <p:spPr>
          <a:xfrm>
            <a:off x="4499992" y="1352107"/>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99" name="Straight Connector 98">
            <a:extLst>
              <a:ext uri="{FF2B5EF4-FFF2-40B4-BE49-F238E27FC236}">
                <a16:creationId xmlns:a16="http://schemas.microsoft.com/office/drawing/2014/main" id="{A0E23A6C-986B-435A-A3E4-D40F7AA0E0FE}"/>
              </a:ext>
            </a:extLst>
          </p:cNvPr>
          <p:cNvCxnSpPr>
            <a:cxnSpLocks/>
          </p:cNvCxnSpPr>
          <p:nvPr/>
        </p:nvCxnSpPr>
        <p:spPr>
          <a:xfrm>
            <a:off x="2627784" y="1352107"/>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93E5FEED-3D90-4665-91FE-FA101CF98D56}"/>
              </a:ext>
            </a:extLst>
          </p:cNvPr>
          <p:cNvCxnSpPr>
            <a:cxnSpLocks/>
          </p:cNvCxnSpPr>
          <p:nvPr/>
        </p:nvCxnSpPr>
        <p:spPr>
          <a:xfrm>
            <a:off x="6444208" y="1352107"/>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101" name="TextBox 100">
            <a:extLst>
              <a:ext uri="{FF2B5EF4-FFF2-40B4-BE49-F238E27FC236}">
                <a16:creationId xmlns:a16="http://schemas.microsoft.com/office/drawing/2014/main" id="{031B2C35-B4FC-49C7-A50B-FF98C75C6522}"/>
              </a:ext>
            </a:extLst>
          </p:cNvPr>
          <p:cNvSpPr txBox="1"/>
          <p:nvPr/>
        </p:nvSpPr>
        <p:spPr>
          <a:xfrm>
            <a:off x="1344518" y="1349130"/>
            <a:ext cx="618698"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4</a:t>
            </a:r>
          </a:p>
        </p:txBody>
      </p:sp>
      <p:sp>
        <p:nvSpPr>
          <p:cNvPr id="102" name="TextBox 101">
            <a:extLst>
              <a:ext uri="{FF2B5EF4-FFF2-40B4-BE49-F238E27FC236}">
                <a16:creationId xmlns:a16="http://schemas.microsoft.com/office/drawing/2014/main" id="{8896B8B5-0F93-428A-9F2F-C3E950DB9D9A}"/>
              </a:ext>
            </a:extLst>
          </p:cNvPr>
          <p:cNvSpPr txBox="1"/>
          <p:nvPr/>
        </p:nvSpPr>
        <p:spPr>
          <a:xfrm>
            <a:off x="3255676" y="1356609"/>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5</a:t>
            </a:r>
          </a:p>
        </p:txBody>
      </p:sp>
      <p:sp>
        <p:nvSpPr>
          <p:cNvPr id="103" name="TextBox 102">
            <a:extLst>
              <a:ext uri="{FF2B5EF4-FFF2-40B4-BE49-F238E27FC236}">
                <a16:creationId xmlns:a16="http://schemas.microsoft.com/office/drawing/2014/main" id="{FF4538CC-1CBA-4D20-8EBD-0213B0823478}"/>
              </a:ext>
            </a:extLst>
          </p:cNvPr>
          <p:cNvSpPr txBox="1"/>
          <p:nvPr/>
        </p:nvSpPr>
        <p:spPr>
          <a:xfrm>
            <a:off x="5127885" y="1364088"/>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6</a:t>
            </a:r>
          </a:p>
        </p:txBody>
      </p:sp>
      <p:sp>
        <p:nvSpPr>
          <p:cNvPr id="104" name="TextBox 103">
            <a:extLst>
              <a:ext uri="{FF2B5EF4-FFF2-40B4-BE49-F238E27FC236}">
                <a16:creationId xmlns:a16="http://schemas.microsoft.com/office/drawing/2014/main" id="{FDA443CA-3796-4E36-A235-B71B0CE07C26}"/>
              </a:ext>
            </a:extLst>
          </p:cNvPr>
          <p:cNvSpPr txBox="1"/>
          <p:nvPr/>
        </p:nvSpPr>
        <p:spPr>
          <a:xfrm>
            <a:off x="7108104" y="1364088"/>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7</a:t>
            </a:r>
          </a:p>
        </p:txBody>
      </p:sp>
      <p:sp>
        <p:nvSpPr>
          <p:cNvPr id="7" name="Rectangle: Rounded Corners 6">
            <a:extLst>
              <a:ext uri="{FF2B5EF4-FFF2-40B4-BE49-F238E27FC236}">
                <a16:creationId xmlns:a16="http://schemas.microsoft.com/office/drawing/2014/main" id="{7AC3D652-512B-48E2-8954-575C20C49BEE}"/>
              </a:ext>
            </a:extLst>
          </p:cNvPr>
          <p:cNvSpPr/>
          <p:nvPr/>
        </p:nvSpPr>
        <p:spPr>
          <a:xfrm>
            <a:off x="755609" y="1843829"/>
            <a:ext cx="1872175" cy="3176194"/>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Acceptance Preparation</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Slides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Rehearsal</a:t>
            </a:r>
          </a:p>
          <a:p>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Accounts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Login Authentication</a:t>
            </a:r>
          </a:p>
          <a:p>
            <a:pPr marL="171450" indent="-171450">
              <a:buFont typeface="Wingdings" panose="05000000000000000000" pitchFamily="2" charset="2"/>
              <a:buChar char="Ø"/>
            </a:pPr>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Admin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Admin CRUD</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Branch CRUD</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Verification emails when </a:t>
            </a:r>
          </a:p>
          <a:p>
            <a:r>
              <a:rPr lang="en-US" sz="800" dirty="0">
                <a:solidFill>
                  <a:srgbClr val="EC771B"/>
                </a:solidFill>
                <a:latin typeface="Trebuchet MS" panose="020B0603020202020204" pitchFamily="34" charset="0"/>
              </a:rPr>
              <a:t>      accounts are created</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Class Registration</a:t>
            </a:r>
          </a:p>
          <a:p>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Student </a:t>
            </a:r>
            <a:r>
              <a:rPr lang="en-US" sz="800" b="1" u="sng" dirty="0" err="1">
                <a:solidFill>
                  <a:srgbClr val="EC771B"/>
                </a:solidFill>
                <a:latin typeface="Trebuchet MS" panose="020B0603020202020204" pitchFamily="34" charset="0"/>
              </a:rPr>
              <a:t>Mgmt</a:t>
            </a:r>
            <a:r>
              <a:rPr lang="en-US" sz="800" b="1" u="sng" dirty="0">
                <a:solidFill>
                  <a:srgbClr val="EC771B"/>
                </a:solidFill>
                <a:latin typeface="Trebuchet MS" panose="020B0603020202020204" pitchFamily="34" charset="0"/>
              </a:rPr>
              <a: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Student Mass Update</a:t>
            </a:r>
          </a:p>
          <a:p>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Schedule Module</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Schedule Display</a:t>
            </a:r>
          </a:p>
          <a:p>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Dashboard Module</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No. of students</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No. of tutors</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No. of branches</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No. of classes</a:t>
            </a:r>
          </a:p>
        </p:txBody>
      </p:sp>
      <p:sp>
        <p:nvSpPr>
          <p:cNvPr id="130" name="Rectangle: Rounded Corners 129">
            <a:extLst>
              <a:ext uri="{FF2B5EF4-FFF2-40B4-BE49-F238E27FC236}">
                <a16:creationId xmlns:a16="http://schemas.microsoft.com/office/drawing/2014/main" id="{DE8EA889-F223-4D11-BA6C-E28504C0B689}"/>
              </a:ext>
            </a:extLst>
          </p:cNvPr>
          <p:cNvSpPr/>
          <p:nvPr/>
        </p:nvSpPr>
        <p:spPr>
          <a:xfrm>
            <a:off x="2627784" y="1823855"/>
            <a:ext cx="1872175" cy="1216161"/>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Financial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Updating of Reports</a:t>
            </a:r>
          </a:p>
          <a:p>
            <a:endParaRPr lang="en-US" sz="10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Search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Searching of Tutors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Searching of Students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Searching of Reports</a:t>
            </a:r>
          </a:p>
        </p:txBody>
      </p:sp>
      <p:sp>
        <p:nvSpPr>
          <p:cNvPr id="131" name="Rectangle: Rounded Corners 130">
            <a:extLst>
              <a:ext uri="{FF2B5EF4-FFF2-40B4-BE49-F238E27FC236}">
                <a16:creationId xmlns:a16="http://schemas.microsoft.com/office/drawing/2014/main" id="{0F9CF874-71DD-445D-AB07-390310A35A0A}"/>
              </a:ext>
            </a:extLst>
          </p:cNvPr>
          <p:cNvSpPr/>
          <p:nvPr/>
        </p:nvSpPr>
        <p:spPr>
          <a:xfrm>
            <a:off x="4499992" y="1815881"/>
            <a:ext cx="1944211" cy="936104"/>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Financial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Calculations (Expenses, </a:t>
            </a:r>
          </a:p>
          <a:p>
            <a:r>
              <a:rPr lang="en-US" sz="800" dirty="0">
                <a:solidFill>
                  <a:srgbClr val="EC771B"/>
                </a:solidFill>
                <a:latin typeface="Trebuchet MS" panose="020B0603020202020204" pitchFamily="34" charset="0"/>
              </a:rPr>
              <a:t>      Profits, Revenue)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Exporting of Reports to CSV</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Viewing of Report</a:t>
            </a:r>
          </a:p>
        </p:txBody>
      </p:sp>
      <p:sp>
        <p:nvSpPr>
          <p:cNvPr id="132" name="Rectangle: Rounded Corners 131">
            <a:extLst>
              <a:ext uri="{FF2B5EF4-FFF2-40B4-BE49-F238E27FC236}">
                <a16:creationId xmlns:a16="http://schemas.microsoft.com/office/drawing/2014/main" id="{39404FE2-912C-449B-AA0C-43814629CC9A}"/>
              </a:ext>
            </a:extLst>
          </p:cNvPr>
          <p:cNvSpPr/>
          <p:nvPr/>
        </p:nvSpPr>
        <p:spPr>
          <a:xfrm>
            <a:off x="6444207" y="1815881"/>
            <a:ext cx="2019019" cy="936104"/>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Attendance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Attendance Taking for Tutors</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Financial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Exporting of Reports (CSV)</a:t>
            </a:r>
          </a:p>
        </p:txBody>
      </p:sp>
      <p:sp>
        <p:nvSpPr>
          <p:cNvPr id="9" name="Scroll: Horizontal 8">
            <a:extLst>
              <a:ext uri="{FF2B5EF4-FFF2-40B4-BE49-F238E27FC236}">
                <a16:creationId xmlns:a16="http://schemas.microsoft.com/office/drawing/2014/main" id="{1B053145-A6F2-4480-A431-92E4A74A104B}"/>
              </a:ext>
            </a:extLst>
          </p:cNvPr>
          <p:cNvSpPr/>
          <p:nvPr/>
        </p:nvSpPr>
        <p:spPr>
          <a:xfrm>
            <a:off x="825775" y="699542"/>
            <a:ext cx="1656184" cy="474140"/>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Acceptance</a:t>
            </a:r>
          </a:p>
          <a:p>
            <a:pPr algn="ctr"/>
            <a:r>
              <a:rPr lang="en-US" sz="800" dirty="0">
                <a:solidFill>
                  <a:srgbClr val="EC771B"/>
                </a:solidFill>
                <a:latin typeface="Trebuchet MS" panose="020B0603020202020204" pitchFamily="34" charset="0"/>
              </a:rPr>
              <a:t>17 Aug</a:t>
            </a:r>
            <a:endParaRPr lang="en-SG" sz="800" dirty="0">
              <a:solidFill>
                <a:srgbClr val="EC771B"/>
              </a:solidFill>
              <a:latin typeface="Trebuchet MS" panose="020B0603020202020204" pitchFamily="34" charset="0"/>
            </a:endParaRPr>
          </a:p>
        </p:txBody>
      </p:sp>
      <p:sp>
        <p:nvSpPr>
          <p:cNvPr id="133" name="Scroll: Horizontal 132">
            <a:extLst>
              <a:ext uri="{FF2B5EF4-FFF2-40B4-BE49-F238E27FC236}">
                <a16:creationId xmlns:a16="http://schemas.microsoft.com/office/drawing/2014/main" id="{A2DE39F8-BF85-4D42-B762-5AC4F6C95005}"/>
              </a:ext>
            </a:extLst>
          </p:cNvPr>
          <p:cNvSpPr/>
          <p:nvPr/>
        </p:nvSpPr>
        <p:spPr>
          <a:xfrm>
            <a:off x="6516216" y="699542"/>
            <a:ext cx="1656184" cy="474140"/>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User Testing</a:t>
            </a:r>
          </a:p>
          <a:p>
            <a:pPr algn="ctr"/>
            <a:r>
              <a:rPr lang="en-US" sz="800" dirty="0">
                <a:solidFill>
                  <a:srgbClr val="EC771B"/>
                </a:solidFill>
                <a:latin typeface="Trebuchet MS" panose="020B0603020202020204" pitchFamily="34" charset="0"/>
              </a:rPr>
              <a:t>TBC</a:t>
            </a:r>
            <a:endParaRPr lang="en-SG" sz="800" dirty="0">
              <a:solidFill>
                <a:srgbClr val="EC771B"/>
              </a:solidFill>
              <a:latin typeface="Trebuchet MS" panose="020B0603020202020204" pitchFamily="34" charset="0"/>
            </a:endParaRPr>
          </a:p>
        </p:txBody>
      </p:sp>
      <p:sp>
        <p:nvSpPr>
          <p:cNvPr id="18" name="Rectangle 17">
            <a:extLst>
              <a:ext uri="{FF2B5EF4-FFF2-40B4-BE49-F238E27FC236}">
                <a16:creationId xmlns:a16="http://schemas.microsoft.com/office/drawing/2014/main" id="{BAB70DC7-601D-45D7-8C0B-94949FFD0232}"/>
              </a:ext>
            </a:extLst>
          </p:cNvPr>
          <p:cNvSpPr/>
          <p:nvPr/>
        </p:nvSpPr>
        <p:spPr>
          <a:xfrm>
            <a:off x="825775" y="2403635"/>
            <a:ext cx="1730001" cy="1500478"/>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C33EA6AE-DEE6-42F2-BF55-5FC2D01FEA8B}"/>
              </a:ext>
            </a:extLst>
          </p:cNvPr>
          <p:cNvSpPr/>
          <p:nvPr/>
        </p:nvSpPr>
        <p:spPr>
          <a:xfrm>
            <a:off x="2699767" y="2355726"/>
            <a:ext cx="1512194" cy="563207"/>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495BF887-7343-41A2-8910-D6416BE137FD}"/>
              </a:ext>
            </a:extLst>
          </p:cNvPr>
          <p:cNvSpPr/>
          <p:nvPr/>
        </p:nvSpPr>
        <p:spPr>
          <a:xfrm>
            <a:off x="6516218" y="1959897"/>
            <a:ext cx="1800195" cy="288032"/>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C75A429F-A36C-4F67-9AE8-5ABCCA7A93E9}"/>
              </a:ext>
            </a:extLst>
          </p:cNvPr>
          <p:cNvSpPr/>
          <p:nvPr/>
        </p:nvSpPr>
        <p:spPr>
          <a:xfrm>
            <a:off x="897783" y="4299942"/>
            <a:ext cx="1225945" cy="720081"/>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4123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0" y="2283718"/>
            <a:ext cx="4572000" cy="576064"/>
          </a:xfrm>
        </p:spPr>
        <p:txBody>
          <a:bodyPr/>
          <a:lstStyle/>
          <a:p>
            <a:r>
              <a:rPr lang="en-US" altLang="ko-KR" dirty="0">
                <a:latin typeface="Trebuchet MS" panose="020B0603020202020204" pitchFamily="34" charset="0"/>
              </a:rPr>
              <a:t>Introduction</a:t>
            </a:r>
            <a:endParaRPr lang="ko-KR" altLang="en-US" dirty="0">
              <a:latin typeface="Trebuchet MS" panose="020B0603020202020204" pitchFamily="34" charset="0"/>
            </a:endParaRP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3947976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Current Project Schedule</a:t>
            </a:r>
            <a:endParaRPr lang="ko-KR" altLang="en-US" b="1" dirty="0">
              <a:latin typeface="Trebuchet MS" panose="020B0603020202020204" pitchFamily="34" charset="0"/>
            </a:endParaRPr>
          </a:p>
        </p:txBody>
      </p:sp>
      <p:sp>
        <p:nvSpPr>
          <p:cNvPr id="97" name="Rectangle: Rounded Corners 96">
            <a:extLst>
              <a:ext uri="{FF2B5EF4-FFF2-40B4-BE49-F238E27FC236}">
                <a16:creationId xmlns:a16="http://schemas.microsoft.com/office/drawing/2014/main" id="{D6C18981-A2A7-4466-A164-ABA732D550CD}"/>
              </a:ext>
            </a:extLst>
          </p:cNvPr>
          <p:cNvSpPr/>
          <p:nvPr/>
        </p:nvSpPr>
        <p:spPr>
          <a:xfrm>
            <a:off x="755576" y="2268759"/>
            <a:ext cx="7632848" cy="288032"/>
          </a:xfrm>
          <a:prstGeom prst="roundRect">
            <a:avLst/>
          </a:prstGeom>
          <a:solidFill>
            <a:schemeClr val="accent3">
              <a:lumMod val="20000"/>
              <a:lumOff val="80000"/>
            </a:schemeClr>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F2F66B24-647C-4A4A-BF54-72AB2963014D}"/>
              </a:ext>
            </a:extLst>
          </p:cNvPr>
          <p:cNvCxnSpPr>
            <a:cxnSpLocks/>
          </p:cNvCxnSpPr>
          <p:nvPr/>
        </p:nvCxnSpPr>
        <p:spPr>
          <a:xfrm>
            <a:off x="4499992" y="2251991"/>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99" name="Straight Connector 98">
            <a:extLst>
              <a:ext uri="{FF2B5EF4-FFF2-40B4-BE49-F238E27FC236}">
                <a16:creationId xmlns:a16="http://schemas.microsoft.com/office/drawing/2014/main" id="{A0E23A6C-986B-435A-A3E4-D40F7AA0E0FE}"/>
              </a:ext>
            </a:extLst>
          </p:cNvPr>
          <p:cNvCxnSpPr>
            <a:cxnSpLocks/>
          </p:cNvCxnSpPr>
          <p:nvPr/>
        </p:nvCxnSpPr>
        <p:spPr>
          <a:xfrm>
            <a:off x="2627784" y="2251991"/>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93E5FEED-3D90-4665-91FE-FA101CF98D56}"/>
              </a:ext>
            </a:extLst>
          </p:cNvPr>
          <p:cNvCxnSpPr>
            <a:cxnSpLocks/>
          </p:cNvCxnSpPr>
          <p:nvPr/>
        </p:nvCxnSpPr>
        <p:spPr>
          <a:xfrm>
            <a:off x="6444208" y="2251991"/>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101" name="TextBox 100">
            <a:extLst>
              <a:ext uri="{FF2B5EF4-FFF2-40B4-BE49-F238E27FC236}">
                <a16:creationId xmlns:a16="http://schemas.microsoft.com/office/drawing/2014/main" id="{031B2C35-B4FC-49C7-A50B-FF98C75C6522}"/>
              </a:ext>
            </a:extLst>
          </p:cNvPr>
          <p:cNvSpPr txBox="1"/>
          <p:nvPr/>
        </p:nvSpPr>
        <p:spPr>
          <a:xfrm>
            <a:off x="1344518" y="2249014"/>
            <a:ext cx="618698"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8</a:t>
            </a:r>
          </a:p>
        </p:txBody>
      </p:sp>
      <p:sp>
        <p:nvSpPr>
          <p:cNvPr id="102" name="TextBox 101">
            <a:extLst>
              <a:ext uri="{FF2B5EF4-FFF2-40B4-BE49-F238E27FC236}">
                <a16:creationId xmlns:a16="http://schemas.microsoft.com/office/drawing/2014/main" id="{8896B8B5-0F93-428A-9F2F-C3E950DB9D9A}"/>
              </a:ext>
            </a:extLst>
          </p:cNvPr>
          <p:cNvSpPr txBox="1"/>
          <p:nvPr/>
        </p:nvSpPr>
        <p:spPr>
          <a:xfrm>
            <a:off x="3255676" y="2256493"/>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9</a:t>
            </a:r>
          </a:p>
        </p:txBody>
      </p:sp>
      <p:sp>
        <p:nvSpPr>
          <p:cNvPr id="103" name="TextBox 102">
            <a:extLst>
              <a:ext uri="{FF2B5EF4-FFF2-40B4-BE49-F238E27FC236}">
                <a16:creationId xmlns:a16="http://schemas.microsoft.com/office/drawing/2014/main" id="{FF4538CC-1CBA-4D20-8EBD-0213B0823478}"/>
              </a:ext>
            </a:extLst>
          </p:cNvPr>
          <p:cNvSpPr txBox="1"/>
          <p:nvPr/>
        </p:nvSpPr>
        <p:spPr>
          <a:xfrm>
            <a:off x="5127884" y="2263972"/>
            <a:ext cx="688423"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10</a:t>
            </a:r>
          </a:p>
        </p:txBody>
      </p:sp>
      <p:sp>
        <p:nvSpPr>
          <p:cNvPr id="104" name="TextBox 103">
            <a:extLst>
              <a:ext uri="{FF2B5EF4-FFF2-40B4-BE49-F238E27FC236}">
                <a16:creationId xmlns:a16="http://schemas.microsoft.com/office/drawing/2014/main" id="{FDA443CA-3796-4E36-A235-B71B0CE07C26}"/>
              </a:ext>
            </a:extLst>
          </p:cNvPr>
          <p:cNvSpPr txBox="1"/>
          <p:nvPr/>
        </p:nvSpPr>
        <p:spPr>
          <a:xfrm>
            <a:off x="7108103" y="2263972"/>
            <a:ext cx="652411"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11</a:t>
            </a:r>
          </a:p>
        </p:txBody>
      </p:sp>
      <p:sp>
        <p:nvSpPr>
          <p:cNvPr id="7" name="Rectangle: Rounded Corners 6">
            <a:extLst>
              <a:ext uri="{FF2B5EF4-FFF2-40B4-BE49-F238E27FC236}">
                <a16:creationId xmlns:a16="http://schemas.microsoft.com/office/drawing/2014/main" id="{7AC3D652-512B-48E2-8954-575C20C49BEE}"/>
              </a:ext>
            </a:extLst>
          </p:cNvPr>
          <p:cNvSpPr/>
          <p:nvPr/>
        </p:nvSpPr>
        <p:spPr>
          <a:xfrm>
            <a:off x="755609" y="2743714"/>
            <a:ext cx="1872175" cy="1556228"/>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err="1">
                <a:solidFill>
                  <a:srgbClr val="EC771B"/>
                </a:solidFill>
                <a:latin typeface="Trebuchet MS" panose="020B0603020202020204" pitchFamily="34" charset="0"/>
              </a:rPr>
              <a:t>Attendace</a:t>
            </a:r>
            <a:r>
              <a:rPr lang="en-US" sz="800" b="1" u="sng" dirty="0">
                <a:solidFill>
                  <a:srgbClr val="EC771B"/>
                </a:solidFill>
                <a:latin typeface="Trebuchet MS" panose="020B0603020202020204" pitchFamily="34" charset="0"/>
              </a:rPr>
              <a: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Attendance Taking for </a:t>
            </a:r>
          </a:p>
          <a:p>
            <a:r>
              <a:rPr lang="en-US" sz="800" dirty="0">
                <a:solidFill>
                  <a:srgbClr val="EC771B"/>
                </a:solidFill>
                <a:latin typeface="Trebuchet MS" panose="020B0603020202020204" pitchFamily="34" charset="0"/>
              </a:rPr>
              <a:t>      Students</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Payment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SMS Reminder before </a:t>
            </a:r>
          </a:p>
          <a:p>
            <a:r>
              <a:rPr lang="en-US" sz="800" dirty="0">
                <a:solidFill>
                  <a:srgbClr val="EC771B"/>
                </a:solidFill>
                <a:latin typeface="Trebuchet MS" panose="020B0603020202020204" pitchFamily="34" charset="0"/>
              </a:rPr>
              <a:t>      payment date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SMS Reminder for late </a:t>
            </a:r>
          </a:p>
          <a:p>
            <a:r>
              <a:rPr lang="en-US" sz="800" dirty="0">
                <a:solidFill>
                  <a:srgbClr val="EC771B"/>
                </a:solidFill>
                <a:latin typeface="Trebuchet MS" panose="020B0603020202020204" pitchFamily="34" charset="0"/>
              </a:rPr>
              <a:t>      payments</a:t>
            </a:r>
          </a:p>
        </p:txBody>
      </p:sp>
      <p:sp>
        <p:nvSpPr>
          <p:cNvPr id="130" name="Rectangle: Rounded Corners 129">
            <a:extLst>
              <a:ext uri="{FF2B5EF4-FFF2-40B4-BE49-F238E27FC236}">
                <a16:creationId xmlns:a16="http://schemas.microsoft.com/office/drawing/2014/main" id="{DE8EA889-F223-4D11-BA6C-E28504C0B689}"/>
              </a:ext>
            </a:extLst>
          </p:cNvPr>
          <p:cNvSpPr/>
          <p:nvPr/>
        </p:nvSpPr>
        <p:spPr>
          <a:xfrm>
            <a:off x="2627784" y="2737221"/>
            <a:ext cx="1872175" cy="1216161"/>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rgbClr val="EC771B"/>
                </a:solidFill>
                <a:latin typeface="Trebuchet MS" panose="020B0603020202020204" pitchFamily="34" charset="0"/>
              </a:rPr>
              <a:t>Poster Preparation</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Receipts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Pay Slips to Tutors (PDF)</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Invoices to Parents (PDF)</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Payment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Payment Tracking</a:t>
            </a:r>
          </a:p>
        </p:txBody>
      </p:sp>
      <p:sp>
        <p:nvSpPr>
          <p:cNvPr id="131" name="Rectangle: Rounded Corners 130">
            <a:extLst>
              <a:ext uri="{FF2B5EF4-FFF2-40B4-BE49-F238E27FC236}">
                <a16:creationId xmlns:a16="http://schemas.microsoft.com/office/drawing/2014/main" id="{0F9CF874-71DD-445D-AB07-390310A35A0A}"/>
              </a:ext>
            </a:extLst>
          </p:cNvPr>
          <p:cNvSpPr/>
          <p:nvPr/>
        </p:nvSpPr>
        <p:spPr>
          <a:xfrm>
            <a:off x="4499992" y="2715764"/>
            <a:ext cx="1944211" cy="1237617"/>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Dashboard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Overview of Financial Report</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Overdue Payments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Class Information</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Final Preparation</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Slides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Rehearsal</a:t>
            </a:r>
          </a:p>
        </p:txBody>
      </p:sp>
      <p:sp>
        <p:nvSpPr>
          <p:cNvPr id="132" name="Rectangle: Rounded Corners 131">
            <a:extLst>
              <a:ext uri="{FF2B5EF4-FFF2-40B4-BE49-F238E27FC236}">
                <a16:creationId xmlns:a16="http://schemas.microsoft.com/office/drawing/2014/main" id="{39404FE2-912C-449B-AA0C-43814629CC9A}"/>
              </a:ext>
            </a:extLst>
          </p:cNvPr>
          <p:cNvSpPr/>
          <p:nvPr/>
        </p:nvSpPr>
        <p:spPr>
          <a:xfrm>
            <a:off x="6444207" y="2715765"/>
            <a:ext cx="2019019" cy="936104"/>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EC771B"/>
                </a:solidFill>
                <a:latin typeface="Trebuchet MS" panose="020B0603020202020204" pitchFamily="34" charset="0"/>
              </a:rPr>
              <a:t>UI Enhancement</a:t>
            </a:r>
          </a:p>
          <a:p>
            <a:endParaRPr lang="en-US" sz="900" dirty="0">
              <a:solidFill>
                <a:srgbClr val="EC771B"/>
              </a:solidFill>
              <a:latin typeface="Trebuchet MS" panose="020B0603020202020204" pitchFamily="34" charset="0"/>
            </a:endParaRPr>
          </a:p>
          <a:p>
            <a:r>
              <a:rPr lang="en-US" sz="900" dirty="0">
                <a:solidFill>
                  <a:srgbClr val="EC771B"/>
                </a:solidFill>
                <a:latin typeface="Trebuchet MS" panose="020B0603020202020204" pitchFamily="34" charset="0"/>
              </a:rPr>
              <a:t>Final Preparation</a:t>
            </a:r>
          </a:p>
        </p:txBody>
      </p:sp>
      <p:sp>
        <p:nvSpPr>
          <p:cNvPr id="9" name="Scroll: Horizontal 8">
            <a:extLst>
              <a:ext uri="{FF2B5EF4-FFF2-40B4-BE49-F238E27FC236}">
                <a16:creationId xmlns:a16="http://schemas.microsoft.com/office/drawing/2014/main" id="{1B053145-A6F2-4480-A431-92E4A74A104B}"/>
              </a:ext>
            </a:extLst>
          </p:cNvPr>
          <p:cNvSpPr/>
          <p:nvPr/>
        </p:nvSpPr>
        <p:spPr>
          <a:xfrm>
            <a:off x="825775" y="1161992"/>
            <a:ext cx="1656184" cy="911574"/>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User Testing</a:t>
            </a:r>
          </a:p>
          <a:p>
            <a:pPr algn="ctr"/>
            <a:r>
              <a:rPr lang="en-US" sz="800" dirty="0">
                <a:solidFill>
                  <a:srgbClr val="EC771B"/>
                </a:solidFill>
                <a:latin typeface="Trebuchet MS" panose="020B0603020202020204" pitchFamily="34" charset="0"/>
              </a:rPr>
              <a:t>TBC</a:t>
            </a:r>
            <a:endParaRPr lang="en-US" sz="1100" b="1" dirty="0">
              <a:solidFill>
                <a:srgbClr val="EC771B"/>
              </a:solidFill>
              <a:latin typeface="Trebuchet MS" panose="020B0603020202020204" pitchFamily="34" charset="0"/>
            </a:endParaRPr>
          </a:p>
          <a:p>
            <a:pPr algn="ctr"/>
            <a:r>
              <a:rPr lang="en-US" sz="1100" b="1" dirty="0">
                <a:solidFill>
                  <a:srgbClr val="EC771B"/>
                </a:solidFill>
                <a:latin typeface="Trebuchet MS" panose="020B0603020202020204" pitchFamily="34" charset="0"/>
              </a:rPr>
              <a:t>Mid Term</a:t>
            </a:r>
          </a:p>
          <a:p>
            <a:pPr algn="ctr"/>
            <a:r>
              <a:rPr lang="en-US" sz="800" dirty="0">
                <a:solidFill>
                  <a:srgbClr val="EC771B"/>
                </a:solidFill>
                <a:latin typeface="Trebuchet MS" panose="020B0603020202020204" pitchFamily="34" charset="0"/>
              </a:rPr>
              <a:t>4 Oct – 10 Oct</a:t>
            </a:r>
            <a:endParaRPr lang="en-SG" sz="800" dirty="0">
              <a:solidFill>
                <a:srgbClr val="EC771B"/>
              </a:solidFill>
              <a:latin typeface="Trebuchet MS" panose="020B0603020202020204" pitchFamily="34" charset="0"/>
            </a:endParaRPr>
          </a:p>
        </p:txBody>
      </p:sp>
      <p:sp>
        <p:nvSpPr>
          <p:cNvPr id="133" name="Scroll: Horizontal 132">
            <a:extLst>
              <a:ext uri="{FF2B5EF4-FFF2-40B4-BE49-F238E27FC236}">
                <a16:creationId xmlns:a16="http://schemas.microsoft.com/office/drawing/2014/main" id="{A2DE39F8-BF85-4D42-B762-5AC4F6C95005}"/>
              </a:ext>
            </a:extLst>
          </p:cNvPr>
          <p:cNvSpPr/>
          <p:nvPr/>
        </p:nvSpPr>
        <p:spPr>
          <a:xfrm>
            <a:off x="6516216" y="1599426"/>
            <a:ext cx="1656184" cy="474140"/>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Final Presentation</a:t>
            </a:r>
          </a:p>
          <a:p>
            <a:pPr algn="ctr"/>
            <a:r>
              <a:rPr lang="en-US" sz="800" dirty="0">
                <a:solidFill>
                  <a:srgbClr val="EC771B"/>
                </a:solidFill>
                <a:latin typeface="Trebuchet MS" panose="020B0603020202020204" pitchFamily="34" charset="0"/>
              </a:rPr>
              <a:t>19 Nov – 27 Nov</a:t>
            </a:r>
            <a:endParaRPr lang="en-SG" sz="800" dirty="0">
              <a:solidFill>
                <a:srgbClr val="EC771B"/>
              </a:solidFill>
              <a:latin typeface="Trebuchet MS" panose="020B0603020202020204" pitchFamily="34" charset="0"/>
            </a:endParaRPr>
          </a:p>
        </p:txBody>
      </p:sp>
      <p:sp>
        <p:nvSpPr>
          <p:cNvPr id="19" name="Scroll: Horizontal 18">
            <a:extLst>
              <a:ext uri="{FF2B5EF4-FFF2-40B4-BE49-F238E27FC236}">
                <a16:creationId xmlns:a16="http://schemas.microsoft.com/office/drawing/2014/main" id="{47D35027-34A7-48D5-B235-978D76E3E6AE}"/>
              </a:ext>
            </a:extLst>
          </p:cNvPr>
          <p:cNvSpPr/>
          <p:nvPr/>
        </p:nvSpPr>
        <p:spPr>
          <a:xfrm>
            <a:off x="4572000" y="1161992"/>
            <a:ext cx="1656184" cy="911574"/>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User Testing</a:t>
            </a:r>
          </a:p>
          <a:p>
            <a:pPr algn="ctr"/>
            <a:r>
              <a:rPr lang="en-US" sz="800" dirty="0">
                <a:solidFill>
                  <a:srgbClr val="EC771B"/>
                </a:solidFill>
                <a:latin typeface="Trebuchet MS" panose="020B0603020202020204" pitchFamily="34" charset="0"/>
              </a:rPr>
              <a:t>TBC</a:t>
            </a:r>
            <a:endParaRPr lang="en-US" sz="1100" b="1" dirty="0">
              <a:solidFill>
                <a:srgbClr val="EC771B"/>
              </a:solidFill>
              <a:latin typeface="Trebuchet MS" panose="020B0603020202020204" pitchFamily="34" charset="0"/>
            </a:endParaRPr>
          </a:p>
          <a:p>
            <a:pPr algn="ctr"/>
            <a:r>
              <a:rPr lang="en-US" sz="1100" b="1" dirty="0">
                <a:solidFill>
                  <a:srgbClr val="EC771B"/>
                </a:solidFill>
                <a:latin typeface="Trebuchet MS" panose="020B0603020202020204" pitchFamily="34" charset="0"/>
              </a:rPr>
              <a:t>Poster Submission</a:t>
            </a:r>
          </a:p>
          <a:p>
            <a:pPr algn="ctr"/>
            <a:r>
              <a:rPr lang="en-US" sz="800" dirty="0">
                <a:solidFill>
                  <a:srgbClr val="EC771B"/>
                </a:solidFill>
                <a:latin typeface="Trebuchet MS" panose="020B0603020202020204" pitchFamily="34" charset="0"/>
              </a:rPr>
              <a:t>29 Oct</a:t>
            </a:r>
            <a:endParaRPr lang="en-SG" sz="800" dirty="0">
              <a:solidFill>
                <a:srgbClr val="EC771B"/>
              </a:solidFill>
              <a:latin typeface="Trebuchet MS" panose="020B0603020202020204" pitchFamily="34" charset="0"/>
            </a:endParaRPr>
          </a:p>
        </p:txBody>
      </p:sp>
    </p:spTree>
    <p:extLst>
      <p:ext uri="{BB962C8B-B14F-4D97-AF65-F5344CB8AC3E}">
        <p14:creationId xmlns:p14="http://schemas.microsoft.com/office/powerpoint/2010/main" val="904422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Risk Management</a:t>
            </a:r>
            <a:endParaRPr lang="ko-KR" altLang="en-US" b="1" dirty="0">
              <a:latin typeface="Trebuchet MS" panose="020B0603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65813665"/>
              </p:ext>
            </p:extLst>
          </p:nvPr>
        </p:nvGraphicFramePr>
        <p:xfrm>
          <a:off x="251520" y="771550"/>
          <a:ext cx="8568950" cy="4069080"/>
        </p:xfrm>
        <a:graphic>
          <a:graphicData uri="http://schemas.openxmlformats.org/drawingml/2006/table">
            <a:tbl>
              <a:tblPr firstRow="1" bandRow="1">
                <a:tableStyleId>{5940675A-B579-460E-94D1-54222C63F5DA}</a:tableStyleId>
              </a:tblPr>
              <a:tblGrid>
                <a:gridCol w="1801260">
                  <a:extLst>
                    <a:ext uri="{9D8B030D-6E8A-4147-A177-3AD203B41FA5}">
                      <a16:colId xmlns:a16="http://schemas.microsoft.com/office/drawing/2014/main" val="20000"/>
                    </a:ext>
                  </a:extLst>
                </a:gridCol>
                <a:gridCol w="1824996">
                  <a:extLst>
                    <a:ext uri="{9D8B030D-6E8A-4147-A177-3AD203B41FA5}">
                      <a16:colId xmlns:a16="http://schemas.microsoft.com/office/drawing/2014/main" val="20001"/>
                    </a:ext>
                  </a:extLst>
                </a:gridCol>
                <a:gridCol w="1140622">
                  <a:extLst>
                    <a:ext uri="{9D8B030D-6E8A-4147-A177-3AD203B41FA5}">
                      <a16:colId xmlns:a16="http://schemas.microsoft.com/office/drawing/2014/main" val="2205587634"/>
                    </a:ext>
                  </a:extLst>
                </a:gridCol>
                <a:gridCol w="836456">
                  <a:extLst>
                    <a:ext uri="{9D8B030D-6E8A-4147-A177-3AD203B41FA5}">
                      <a16:colId xmlns:a16="http://schemas.microsoft.com/office/drawing/2014/main" val="343011193"/>
                    </a:ext>
                  </a:extLst>
                </a:gridCol>
                <a:gridCol w="836456">
                  <a:extLst>
                    <a:ext uri="{9D8B030D-6E8A-4147-A177-3AD203B41FA5}">
                      <a16:colId xmlns:a16="http://schemas.microsoft.com/office/drawing/2014/main" val="2619477481"/>
                    </a:ext>
                  </a:extLst>
                </a:gridCol>
                <a:gridCol w="2129160">
                  <a:extLst>
                    <a:ext uri="{9D8B030D-6E8A-4147-A177-3AD203B41FA5}">
                      <a16:colId xmlns:a16="http://schemas.microsoft.com/office/drawing/2014/main" val="1995309232"/>
                    </a:ext>
                  </a:extLst>
                </a:gridCol>
              </a:tblGrid>
              <a:tr h="27429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Trebuchet MS" panose="020B0603020202020204" pitchFamily="34" charset="0"/>
                          <a:cs typeface="Arial" pitchFamily="34" charset="0"/>
                        </a:rPr>
                        <a:t>Risk Statement</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altLang="ko-KR" sz="1200" b="1" dirty="0">
                          <a:solidFill>
                            <a:schemeClr val="bg1"/>
                          </a:solidFill>
                          <a:latin typeface="Trebuchet MS" panose="020B0603020202020204" pitchFamily="34" charset="0"/>
                          <a:cs typeface="Arial" pitchFamily="34" charset="0"/>
                        </a:rPr>
                        <a:t>Consequence</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altLang="ko-KR" sz="1200" b="1" dirty="0">
                          <a:solidFill>
                            <a:schemeClr val="bg1"/>
                          </a:solidFill>
                          <a:latin typeface="Trebuchet MS" panose="020B0603020202020204" pitchFamily="34" charset="0"/>
                          <a:cs typeface="Arial" pitchFamily="34" charset="0"/>
                        </a:rPr>
                        <a:t>Likelihood</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altLang="ko-KR" sz="1200" b="1" dirty="0">
                          <a:solidFill>
                            <a:schemeClr val="bg1"/>
                          </a:solidFill>
                          <a:latin typeface="Trebuchet MS" panose="020B0603020202020204" pitchFamily="34" charset="0"/>
                          <a:cs typeface="Arial" pitchFamily="34" charset="0"/>
                        </a:rPr>
                        <a:t>Impact</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altLang="ko-KR" sz="1200" b="1" dirty="0">
                          <a:solidFill>
                            <a:schemeClr val="bg1"/>
                          </a:solidFill>
                          <a:latin typeface="Trebuchet MS" panose="020B0603020202020204" pitchFamily="34" charset="0"/>
                          <a:cs typeface="Arial" pitchFamily="34" charset="0"/>
                        </a:rPr>
                        <a:t>Level</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altLang="ko-KR" sz="1200" b="1" dirty="0">
                          <a:solidFill>
                            <a:schemeClr val="bg1"/>
                          </a:solidFill>
                          <a:latin typeface="Trebuchet MS" panose="020B0603020202020204" pitchFamily="34" charset="0"/>
                          <a:cs typeface="Arial" pitchFamily="34" charset="0"/>
                        </a:rPr>
                        <a:t>Mitigation Plan</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0"/>
                  </a:ext>
                </a:extLst>
              </a:tr>
              <a:tr h="63622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SG" sz="1100" dirty="0">
                          <a:solidFill>
                            <a:schemeClr val="tx1"/>
                          </a:solidFill>
                          <a:latin typeface="Trebuchet MS" panose="020B0603020202020204" pitchFamily="34" charset="0"/>
                        </a:rPr>
                        <a:t>Miscommunication of </a:t>
                      </a:r>
                    </a:p>
                    <a:p>
                      <a:pPr marL="0" marR="0" lvl="0" indent="0" algn="ctr" defTabSz="914400" rtl="0" eaLnBrk="1" fontAlgn="auto" latinLnBrk="1" hangingPunct="1">
                        <a:lnSpc>
                          <a:spcPct val="100000"/>
                        </a:lnSpc>
                        <a:spcBef>
                          <a:spcPts val="0"/>
                        </a:spcBef>
                        <a:spcAft>
                          <a:spcPts val="0"/>
                        </a:spcAft>
                        <a:buClrTx/>
                        <a:buSzTx/>
                        <a:buFontTx/>
                        <a:buNone/>
                        <a:tabLst/>
                        <a:defRPr/>
                      </a:pPr>
                      <a:r>
                        <a:rPr lang="en-SG" sz="1100" dirty="0">
                          <a:solidFill>
                            <a:schemeClr val="tx1"/>
                          </a:solidFill>
                          <a:latin typeface="Trebuchet MS" panose="020B0603020202020204" pitchFamily="34" charset="0"/>
                        </a:rPr>
                        <a:t>project requirements </a:t>
                      </a:r>
                    </a:p>
                    <a:p>
                      <a:pPr marL="0" marR="0" lvl="0" indent="0" algn="ctr" defTabSz="914400" rtl="0" eaLnBrk="1" fontAlgn="auto" latinLnBrk="1" hangingPunct="1">
                        <a:lnSpc>
                          <a:spcPct val="100000"/>
                        </a:lnSpc>
                        <a:spcBef>
                          <a:spcPts val="0"/>
                        </a:spcBef>
                        <a:spcAft>
                          <a:spcPts val="0"/>
                        </a:spcAft>
                        <a:buClrTx/>
                        <a:buSzTx/>
                        <a:buFontTx/>
                        <a:buNone/>
                        <a:tabLst/>
                        <a:defRPr/>
                      </a:pPr>
                      <a:r>
                        <a:rPr lang="en-SG" sz="1100" dirty="0">
                          <a:solidFill>
                            <a:schemeClr val="tx1"/>
                          </a:solidFill>
                          <a:latin typeface="Trebuchet MS" panose="020B0603020202020204" pitchFamily="34" charset="0"/>
                        </a:rPr>
                        <a:t>between the team </a:t>
                      </a:r>
                    </a:p>
                    <a:p>
                      <a:pPr marL="0" marR="0" lvl="0" indent="0" algn="ctr" defTabSz="914400" rtl="0" eaLnBrk="1" fontAlgn="auto" latinLnBrk="1" hangingPunct="1">
                        <a:lnSpc>
                          <a:spcPct val="100000"/>
                        </a:lnSpc>
                        <a:spcBef>
                          <a:spcPts val="0"/>
                        </a:spcBef>
                        <a:spcAft>
                          <a:spcPts val="0"/>
                        </a:spcAft>
                        <a:buClrTx/>
                        <a:buSzTx/>
                        <a:buFontTx/>
                        <a:buNone/>
                        <a:tabLst/>
                        <a:defRPr/>
                      </a:pPr>
                      <a:r>
                        <a:rPr lang="en-SG" sz="1100" dirty="0">
                          <a:solidFill>
                            <a:schemeClr val="tx1"/>
                          </a:solidFill>
                          <a:latin typeface="Trebuchet MS" panose="020B0603020202020204" pitchFamily="34" charset="0"/>
                        </a:rPr>
                        <a:t>and the client.</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Product might not match client’s needs</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Need to reconstruct product</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Delay in project progress</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indent="0" algn="ctr">
                        <a:buFont typeface="Wingdings" panose="05000000000000000000" pitchFamily="2" charset="2"/>
                        <a:buNone/>
                      </a:pPr>
                      <a:r>
                        <a:rPr lang="en-US" altLang="ko-KR" sz="1100" b="0" dirty="0">
                          <a:solidFill>
                            <a:schemeClr val="tx1"/>
                          </a:solidFill>
                          <a:latin typeface="Trebuchet MS" panose="020B0603020202020204" pitchFamily="34" charset="0"/>
                          <a:cs typeface="Arial" pitchFamily="34" charset="0"/>
                        </a:rPr>
                        <a:t>High</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indent="0" algn="ctr">
                        <a:buFont typeface="Wingdings" panose="05000000000000000000" pitchFamily="2" charset="2"/>
                        <a:buNone/>
                      </a:pPr>
                      <a:r>
                        <a:rPr lang="en-US" altLang="ko-KR" sz="1100" b="0" dirty="0">
                          <a:solidFill>
                            <a:schemeClr val="tx1"/>
                          </a:solidFill>
                          <a:latin typeface="Trebuchet MS" panose="020B0603020202020204" pitchFamily="34" charset="0"/>
                          <a:cs typeface="Arial" pitchFamily="34" charset="0"/>
                        </a:rPr>
                        <a:t>Medium</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indent="0" algn="ctr">
                        <a:buFont typeface="Wingdings" panose="05000000000000000000" pitchFamily="2" charset="2"/>
                        <a:buNone/>
                      </a:pPr>
                      <a:r>
                        <a:rPr lang="en-US" altLang="ko-KR" sz="1100" b="0" dirty="0">
                          <a:solidFill>
                            <a:schemeClr val="tx1"/>
                          </a:solidFill>
                          <a:latin typeface="Trebuchet MS" panose="020B0603020202020204" pitchFamily="34" charset="0"/>
                          <a:cs typeface="Arial" pitchFamily="34" charset="0"/>
                        </a:rPr>
                        <a:t>A</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Frequent User Testing</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Involves the client throughout the project</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Receive constant feedback</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636226">
                <a:tc>
                  <a:txBody>
                    <a:bodyPr/>
                    <a:lstStyle/>
                    <a:p>
                      <a:pPr algn="ctr"/>
                      <a:r>
                        <a:rPr lang="en-SG" sz="1100" dirty="0">
                          <a:solidFill>
                            <a:schemeClr val="tx1"/>
                          </a:solidFill>
                          <a:latin typeface="Trebuchet MS" panose="020B0603020202020204" pitchFamily="34" charset="0"/>
                        </a:rPr>
                        <a:t>The team might not </a:t>
                      </a:r>
                    </a:p>
                    <a:p>
                      <a:pPr algn="ctr"/>
                      <a:r>
                        <a:rPr lang="en-SG" sz="1100" dirty="0">
                          <a:solidFill>
                            <a:schemeClr val="tx1"/>
                          </a:solidFill>
                          <a:latin typeface="Trebuchet MS" panose="020B0603020202020204" pitchFamily="34" charset="0"/>
                        </a:rPr>
                        <a:t>be used to the new </a:t>
                      </a:r>
                    </a:p>
                    <a:p>
                      <a:pPr algn="ctr"/>
                      <a:r>
                        <a:rPr lang="en-SG" sz="1100" dirty="0">
                          <a:solidFill>
                            <a:schemeClr val="tx1"/>
                          </a:solidFill>
                          <a:latin typeface="Trebuchet MS" panose="020B0603020202020204" pitchFamily="34" charset="0"/>
                        </a:rPr>
                        <a:t>development </a:t>
                      </a:r>
                    </a:p>
                    <a:p>
                      <a:pPr algn="ctr"/>
                      <a:r>
                        <a:rPr lang="en-SG" sz="1100" dirty="0">
                          <a:solidFill>
                            <a:schemeClr val="tx1"/>
                          </a:solidFill>
                          <a:latin typeface="Trebuchet MS" panose="020B0603020202020204" pitchFamily="34" charset="0"/>
                        </a:rPr>
                        <a:t>environment and </a:t>
                      </a:r>
                    </a:p>
                    <a:p>
                      <a:pPr algn="ctr"/>
                      <a:r>
                        <a:rPr lang="en-SG" sz="1100" dirty="0">
                          <a:solidFill>
                            <a:schemeClr val="tx1"/>
                          </a:solidFill>
                          <a:latin typeface="Trebuchet MS" panose="020B0603020202020204" pitchFamily="34" charset="0"/>
                        </a:rPr>
                        <a:t>languages implemented </a:t>
                      </a:r>
                    </a:p>
                    <a:p>
                      <a:pPr algn="ctr"/>
                      <a:r>
                        <a:rPr lang="en-SG" sz="1100" dirty="0">
                          <a:solidFill>
                            <a:schemeClr val="tx1"/>
                          </a:solidFill>
                          <a:latin typeface="Trebuchet MS" panose="020B0603020202020204" pitchFamily="34" charset="0"/>
                        </a:rPr>
                        <a:t>for the system.</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More time required to complete a functionality</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Significant delay in project progress considering the scale of our scope</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100" b="0" dirty="0">
                          <a:solidFill>
                            <a:schemeClr val="tx1"/>
                          </a:solidFill>
                          <a:latin typeface="Trebuchet MS" panose="020B0603020202020204" pitchFamily="34" charset="0"/>
                          <a:cs typeface="Arial" pitchFamily="34" charset="0"/>
                        </a:rPr>
                        <a:t>High</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100" b="0" dirty="0">
                          <a:solidFill>
                            <a:schemeClr val="tx1"/>
                          </a:solidFill>
                          <a:latin typeface="Trebuchet MS" panose="020B0603020202020204" pitchFamily="34" charset="0"/>
                          <a:cs typeface="Arial" pitchFamily="34" charset="0"/>
                        </a:rPr>
                        <a:t>Low</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100" b="0" dirty="0">
                          <a:solidFill>
                            <a:schemeClr val="tx1"/>
                          </a:solidFill>
                          <a:latin typeface="Trebuchet MS" panose="020B0603020202020204" pitchFamily="34" charset="0"/>
                          <a:cs typeface="Arial" pitchFamily="34" charset="0"/>
                        </a:rPr>
                        <a:t>B</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171450" indent="-171450">
                        <a:buFont typeface="Wingdings" panose="05000000000000000000" pitchFamily="2" charset="2"/>
                        <a:buChar char="Ø"/>
                      </a:pPr>
                      <a:r>
                        <a:rPr lang="en-US" altLang="ko-KR" sz="1100" dirty="0" err="1">
                          <a:solidFill>
                            <a:schemeClr val="tx1"/>
                          </a:solidFill>
                          <a:latin typeface="Trebuchet MS" panose="020B0603020202020204" pitchFamily="34" charset="0"/>
                          <a:cs typeface="Arial" pitchFamily="34" charset="0"/>
                        </a:rPr>
                        <a:t>Finalise</a:t>
                      </a:r>
                      <a:r>
                        <a:rPr lang="en-US" altLang="ko-KR" sz="1100" dirty="0">
                          <a:solidFill>
                            <a:schemeClr val="tx1"/>
                          </a:solidFill>
                          <a:latin typeface="Trebuchet MS" panose="020B0603020202020204" pitchFamily="34" charset="0"/>
                          <a:cs typeface="Arial" pitchFamily="34" charset="0"/>
                        </a:rPr>
                        <a:t> system architecture before start of project</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Have a more experienced member working with the other member</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Be familiar with the technical tools in advance</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63622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solidFill>
                            <a:schemeClr val="tx1"/>
                          </a:solidFill>
                          <a:latin typeface="Trebuchet MS" panose="020B0603020202020204" pitchFamily="34" charset="0"/>
                          <a:cs typeface="Arial" pitchFamily="34" charset="0"/>
                        </a:rPr>
                        <a:t>C</a:t>
                      </a:r>
                      <a:r>
                        <a:rPr lang="en-SG" altLang="ko-KR" sz="1100" dirty="0" err="1">
                          <a:solidFill>
                            <a:schemeClr val="tx1"/>
                          </a:solidFill>
                          <a:latin typeface="Trebuchet MS" panose="020B0603020202020204" pitchFamily="34" charset="0"/>
                          <a:cs typeface="Arial" pitchFamily="34" charset="0"/>
                        </a:rPr>
                        <a:t>ontinuously</a:t>
                      </a:r>
                      <a:r>
                        <a:rPr lang="en-SG" altLang="ko-KR" sz="1100" dirty="0">
                          <a:solidFill>
                            <a:schemeClr val="tx1"/>
                          </a:solidFill>
                          <a:latin typeface="Trebuchet MS" panose="020B0603020202020204" pitchFamily="34" charset="0"/>
                          <a:cs typeface="Arial" pitchFamily="34" charset="0"/>
                        </a:rPr>
                        <a:t> changing client requirements and hence inflating scope </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Need to reconstruct completed functions</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Significant delay in progress </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Difficulty in completing project</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algn="ctr"/>
                      <a:r>
                        <a:rPr lang="en-US" altLang="ko-KR" sz="1100" b="0" dirty="0">
                          <a:solidFill>
                            <a:schemeClr val="tx1"/>
                          </a:solidFill>
                          <a:latin typeface="Trebuchet MS" panose="020B0603020202020204" pitchFamily="34" charset="0"/>
                          <a:cs typeface="Arial" pitchFamily="34" charset="0"/>
                        </a:rPr>
                        <a:t>High</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algn="ctr"/>
                      <a:r>
                        <a:rPr lang="en-US" altLang="ko-KR" sz="1100" b="0" dirty="0">
                          <a:solidFill>
                            <a:schemeClr val="tx1"/>
                          </a:solidFill>
                          <a:latin typeface="Trebuchet MS" panose="020B0603020202020204" pitchFamily="34" charset="0"/>
                          <a:cs typeface="Arial" pitchFamily="34" charset="0"/>
                        </a:rPr>
                        <a:t>Medium</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algn="ctr"/>
                      <a:r>
                        <a:rPr lang="en-US" altLang="ko-KR" sz="1100" b="0" dirty="0">
                          <a:solidFill>
                            <a:schemeClr val="tx1"/>
                          </a:solidFill>
                          <a:latin typeface="Trebuchet MS" panose="020B0603020202020204" pitchFamily="34" charset="0"/>
                          <a:cs typeface="Arial" pitchFamily="34" charset="0"/>
                        </a:rPr>
                        <a:t>A</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Detailed project schedule for overview of capacity the team is working at</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Have the client understand that not all requests can be fulfilled</a:t>
                      </a:r>
                    </a:p>
                    <a:p>
                      <a:pPr marL="171450" indent="-171450">
                        <a:buFont typeface="Wingdings" panose="05000000000000000000" pitchFamily="2" charset="2"/>
                        <a:buChar char="Ø"/>
                      </a:pPr>
                      <a:r>
                        <a:rPr lang="en-US" altLang="ko-KR" sz="1100" dirty="0" err="1">
                          <a:solidFill>
                            <a:schemeClr val="tx1"/>
                          </a:solidFill>
                          <a:latin typeface="Trebuchet MS" panose="020B0603020202020204" pitchFamily="34" charset="0"/>
                          <a:cs typeface="Arial" pitchFamily="34" charset="0"/>
                        </a:rPr>
                        <a:t>Prioritise</a:t>
                      </a:r>
                      <a:r>
                        <a:rPr lang="en-US" altLang="ko-KR" sz="1100" dirty="0">
                          <a:solidFill>
                            <a:schemeClr val="tx1"/>
                          </a:solidFill>
                          <a:latin typeface="Trebuchet MS" panose="020B0603020202020204" pitchFamily="34" charset="0"/>
                          <a:cs typeface="Arial" pitchFamily="34" charset="0"/>
                        </a:rPr>
                        <a:t> and complete important functions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5506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Trebuchet MS" panose="020B0603020202020204" pitchFamily="34" charset="0"/>
              </a:rPr>
              <a:t>X Factor</a:t>
            </a:r>
            <a:endParaRPr lang="ko-KR" altLang="en-US"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Our unique point</a:t>
            </a: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1698722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579862"/>
            <a:ext cx="9144000" cy="576063"/>
          </a:xfrm>
        </p:spPr>
        <p:txBody>
          <a:bodyPr/>
          <a:lstStyle/>
          <a:p>
            <a:r>
              <a:rPr lang="en-US" altLang="ko-KR" b="1" dirty="0">
                <a:latin typeface="Trebuchet MS" panose="020B0603020202020204" pitchFamily="34" charset="0"/>
              </a:rPr>
              <a:t>X Factor</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0" y="4227934"/>
            <a:ext cx="9144000" cy="288032"/>
          </a:xfrm>
        </p:spPr>
        <p:txBody>
          <a:bodyPr/>
          <a:lstStyle/>
          <a:p>
            <a:pPr lvl="0"/>
            <a:r>
              <a:rPr lang="en-US" altLang="ko-KR" dirty="0">
                <a:latin typeface="Trebuchet MS" panose="020B0603020202020204" pitchFamily="34" charset="0"/>
              </a:rPr>
              <a:t>Reduction of time taken to complete daily administrative tasks for an estimate of 30 - 40%</a:t>
            </a:r>
          </a:p>
        </p:txBody>
      </p:sp>
    </p:spTree>
    <p:extLst>
      <p:ext uri="{BB962C8B-B14F-4D97-AF65-F5344CB8AC3E}">
        <p14:creationId xmlns:p14="http://schemas.microsoft.com/office/powerpoint/2010/main" val="3456268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Trebuchet MS" panose="020B0603020202020204" pitchFamily="34" charset="0"/>
              </a:rPr>
              <a:t>Learning Outcomes</a:t>
            </a:r>
            <a:endParaRPr lang="ko-KR" altLang="en-US"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Main Takeaways</a:t>
            </a: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2529321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Learning Outcomes</a:t>
            </a:r>
            <a:endParaRPr lang="ko-KR" altLang="en-US" b="1" dirty="0">
              <a:latin typeface="Trebuchet MS" panose="020B0603020202020204" pitchFamily="34" charset="0"/>
            </a:endParaRPr>
          </a:p>
        </p:txBody>
      </p:sp>
      <p:pic>
        <p:nvPicPr>
          <p:cNvPr id="33" name="Picture Placeholder 10">
            <a:extLst>
              <a:ext uri="{FF2B5EF4-FFF2-40B4-BE49-F238E27FC236}">
                <a16:creationId xmlns:a16="http://schemas.microsoft.com/office/drawing/2014/main" id="{A04192F2-CAB8-4424-982D-4BEE1F7E9E86}"/>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056252" y="973112"/>
            <a:ext cx="1139484" cy="15430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Rectangle: Rounded Corners 33">
            <a:extLst>
              <a:ext uri="{FF2B5EF4-FFF2-40B4-BE49-F238E27FC236}">
                <a16:creationId xmlns:a16="http://schemas.microsoft.com/office/drawing/2014/main" id="{DD441C13-F352-42D5-B55C-4CC677784BBD}"/>
              </a:ext>
            </a:extLst>
          </p:cNvPr>
          <p:cNvSpPr/>
          <p:nvPr/>
        </p:nvSpPr>
        <p:spPr>
          <a:xfrm>
            <a:off x="2411760" y="973112"/>
            <a:ext cx="4248472" cy="1598638"/>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latin typeface="Trebuchet MS" panose="020B0603020202020204" pitchFamily="34" charset="0"/>
              </a:rPr>
              <a:t>As a back-end developer, </a:t>
            </a:r>
            <a:r>
              <a:rPr lang="en-US" sz="900" b="1" dirty="0" err="1">
                <a:solidFill>
                  <a:schemeClr val="tx1"/>
                </a:solidFill>
                <a:latin typeface="Trebuchet MS" panose="020B0603020202020204" pitchFamily="34" charset="0"/>
              </a:rPr>
              <a:t>i</a:t>
            </a:r>
            <a:r>
              <a:rPr lang="en-US" sz="900" b="1" dirty="0">
                <a:solidFill>
                  <a:schemeClr val="tx1"/>
                </a:solidFill>
                <a:latin typeface="Trebuchet MS" panose="020B0603020202020204" pitchFamily="34" charset="0"/>
              </a:rPr>
              <a:t> hope to improve my back end developing </a:t>
            </a:r>
          </a:p>
          <a:p>
            <a:r>
              <a:rPr lang="en-US" sz="900" b="1" dirty="0">
                <a:solidFill>
                  <a:schemeClr val="tx1"/>
                </a:solidFill>
                <a:latin typeface="Trebuchet MS" panose="020B0603020202020204" pitchFamily="34" charset="0"/>
              </a:rPr>
              <a:t>skills through guidance of my fellow group mates, as well as individual </a:t>
            </a:r>
          </a:p>
          <a:p>
            <a:r>
              <a:rPr lang="en-US" sz="900" b="1" dirty="0">
                <a:solidFill>
                  <a:schemeClr val="tx1"/>
                </a:solidFill>
                <a:latin typeface="Trebuchet MS" panose="020B0603020202020204" pitchFamily="34" charset="0"/>
              </a:rPr>
              <a:t>learning. I hope to be able to </a:t>
            </a:r>
            <a:r>
              <a:rPr lang="en-US" sz="900" b="1" dirty="0" err="1">
                <a:solidFill>
                  <a:schemeClr val="tx1"/>
                </a:solidFill>
                <a:latin typeface="Trebuchet MS" panose="020B0603020202020204" pitchFamily="34" charset="0"/>
              </a:rPr>
              <a:t>optimise</a:t>
            </a:r>
            <a:r>
              <a:rPr lang="en-US" sz="900" b="1" dirty="0">
                <a:solidFill>
                  <a:schemeClr val="tx1"/>
                </a:solidFill>
                <a:latin typeface="Trebuchet MS" panose="020B0603020202020204" pitchFamily="34" charset="0"/>
              </a:rPr>
              <a:t> the codes to improve the </a:t>
            </a:r>
          </a:p>
          <a:p>
            <a:r>
              <a:rPr lang="en-US" sz="900" b="1" dirty="0">
                <a:solidFill>
                  <a:schemeClr val="tx1"/>
                </a:solidFill>
                <a:latin typeface="Trebuchet MS" panose="020B0603020202020204" pitchFamily="34" charset="0"/>
              </a:rPr>
              <a:t>efficiency of our system. </a:t>
            </a:r>
          </a:p>
          <a:p>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Also, being a team project, I hope to be able to pick up skills from my </a:t>
            </a:r>
          </a:p>
          <a:p>
            <a:r>
              <a:rPr lang="en-US" sz="900" b="1" dirty="0">
                <a:solidFill>
                  <a:schemeClr val="tx1"/>
                </a:solidFill>
                <a:latin typeface="Trebuchet MS" panose="020B0603020202020204" pitchFamily="34" charset="0"/>
              </a:rPr>
              <a:t>group mates, be it technical or otherwise, to learn and grow while </a:t>
            </a:r>
          </a:p>
          <a:p>
            <a:r>
              <a:rPr lang="en-US" sz="900" b="1" dirty="0">
                <a:solidFill>
                  <a:schemeClr val="tx1"/>
                </a:solidFill>
                <a:latin typeface="Trebuchet MS" panose="020B0603020202020204" pitchFamily="34" charset="0"/>
              </a:rPr>
              <a:t>completing the project.</a:t>
            </a:r>
          </a:p>
          <a:p>
            <a:pPr algn="ctr"/>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-Shawn</a:t>
            </a:r>
            <a:endParaRPr lang="en-SG" sz="900" b="1" dirty="0">
              <a:solidFill>
                <a:schemeClr val="tx1"/>
              </a:solidFill>
              <a:latin typeface="Trebuchet MS" panose="020B0603020202020204" pitchFamily="34" charset="0"/>
            </a:endParaRPr>
          </a:p>
        </p:txBody>
      </p:sp>
      <p:pic>
        <p:nvPicPr>
          <p:cNvPr id="35" name="Picture Placeholder 8">
            <a:extLst>
              <a:ext uri="{FF2B5EF4-FFF2-40B4-BE49-F238E27FC236}">
                <a16:creationId xmlns:a16="http://schemas.microsoft.com/office/drawing/2014/main" id="{61986241-93E2-4305-B521-9E36C56BCC09}"/>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7452320" y="2680047"/>
            <a:ext cx="1466541" cy="1907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6" name="Rectangle: Rounded Corners 35">
            <a:extLst>
              <a:ext uri="{FF2B5EF4-FFF2-40B4-BE49-F238E27FC236}">
                <a16:creationId xmlns:a16="http://schemas.microsoft.com/office/drawing/2014/main" id="{013547CA-9E8B-49CF-B8D2-C429F84DCDF8}"/>
              </a:ext>
            </a:extLst>
          </p:cNvPr>
          <p:cNvSpPr/>
          <p:nvPr/>
        </p:nvSpPr>
        <p:spPr>
          <a:xfrm>
            <a:off x="1835696" y="2680047"/>
            <a:ext cx="5403337" cy="1907927"/>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latin typeface="Trebuchet MS" panose="020B0603020202020204" pitchFamily="34" charset="0"/>
              </a:rPr>
              <a:t>The role of the Project Manager has made me </a:t>
            </a:r>
            <a:r>
              <a:rPr lang="en-US" sz="900" b="1" dirty="0" err="1">
                <a:solidFill>
                  <a:schemeClr val="tx1"/>
                </a:solidFill>
                <a:latin typeface="Trebuchet MS" panose="020B0603020202020204" pitchFamily="34" charset="0"/>
              </a:rPr>
              <a:t>realise</a:t>
            </a:r>
            <a:r>
              <a:rPr lang="en-US" sz="900" b="1" dirty="0">
                <a:solidFill>
                  <a:schemeClr val="tx1"/>
                </a:solidFill>
                <a:latin typeface="Trebuchet MS" panose="020B0603020202020204" pitchFamily="34" charset="0"/>
              </a:rPr>
              <a:t> my shortcomings with regards to time management and leadership. I recognized that there are times when the PM has to be firm </a:t>
            </a:r>
          </a:p>
          <a:p>
            <a:r>
              <a:rPr lang="en-US" sz="900" b="1" dirty="0">
                <a:solidFill>
                  <a:schemeClr val="tx1"/>
                </a:solidFill>
                <a:latin typeface="Trebuchet MS" panose="020B0603020202020204" pitchFamily="34" charset="0"/>
              </a:rPr>
              <a:t>with her decisions and there are times when the PM has to be flexible with her choices. For me, this ability to make the right call is being honed over the course of this project. </a:t>
            </a:r>
          </a:p>
          <a:p>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In addition, I am responsible for liaising with the clients and while I was communicating our </a:t>
            </a:r>
          </a:p>
          <a:p>
            <a:r>
              <a:rPr lang="en-US" sz="900" b="1" dirty="0">
                <a:solidFill>
                  <a:schemeClr val="tx1"/>
                </a:solidFill>
                <a:latin typeface="Trebuchet MS" panose="020B0603020202020204" pitchFamily="34" charset="0"/>
              </a:rPr>
              <a:t>ideas across to them, I </a:t>
            </a:r>
            <a:r>
              <a:rPr lang="en-US" sz="900" b="1" dirty="0" err="1">
                <a:solidFill>
                  <a:schemeClr val="tx1"/>
                </a:solidFill>
                <a:latin typeface="Trebuchet MS" panose="020B0603020202020204" pitchFamily="34" charset="0"/>
              </a:rPr>
              <a:t>realise</a:t>
            </a:r>
            <a:r>
              <a:rPr lang="en-US" sz="900" b="1" dirty="0">
                <a:solidFill>
                  <a:schemeClr val="tx1"/>
                </a:solidFill>
                <a:latin typeface="Trebuchet MS" panose="020B0603020202020204" pitchFamily="34" charset="0"/>
              </a:rPr>
              <a:t> the difficulty of expressing myself to them properly. As the </a:t>
            </a:r>
          </a:p>
          <a:p>
            <a:r>
              <a:rPr lang="en-US" sz="900" b="1" dirty="0">
                <a:solidFill>
                  <a:schemeClr val="tx1"/>
                </a:solidFill>
                <a:latin typeface="Trebuchet MS" panose="020B0603020202020204" pitchFamily="34" charset="0"/>
              </a:rPr>
              <a:t>time passes by, I got more used to explaining in a way that they could understand and hence I feel that this project has definitely honed my communication </a:t>
            </a:r>
          </a:p>
          <a:p>
            <a:r>
              <a:rPr lang="en-US" sz="900" b="1" dirty="0">
                <a:solidFill>
                  <a:schemeClr val="tx1"/>
                </a:solidFill>
                <a:latin typeface="Trebuchet MS" panose="020B0603020202020204" pitchFamily="34" charset="0"/>
              </a:rPr>
              <a:t>skills. </a:t>
            </a:r>
          </a:p>
          <a:p>
            <a:pPr algn="ctr"/>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-Hui Xin</a:t>
            </a:r>
            <a:endParaRPr lang="en-SG" sz="900" b="1" dirty="0">
              <a:solidFill>
                <a:schemeClr val="tx1"/>
              </a:solidFill>
              <a:latin typeface="Trebuchet MS" panose="020B0603020202020204" pitchFamily="34" charset="0"/>
            </a:endParaRPr>
          </a:p>
        </p:txBody>
      </p:sp>
    </p:spTree>
    <p:extLst>
      <p:ext uri="{BB962C8B-B14F-4D97-AF65-F5344CB8AC3E}">
        <p14:creationId xmlns:p14="http://schemas.microsoft.com/office/powerpoint/2010/main" val="3799835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Learning Outcomes</a:t>
            </a:r>
            <a:endParaRPr lang="ko-KR" altLang="en-US" b="1" dirty="0">
              <a:latin typeface="Trebuchet MS" panose="020B0603020202020204" pitchFamily="34" charset="0"/>
            </a:endParaRPr>
          </a:p>
        </p:txBody>
      </p:sp>
      <p:sp>
        <p:nvSpPr>
          <p:cNvPr id="34" name="Rectangle: Rounded Corners 33">
            <a:extLst>
              <a:ext uri="{FF2B5EF4-FFF2-40B4-BE49-F238E27FC236}">
                <a16:creationId xmlns:a16="http://schemas.microsoft.com/office/drawing/2014/main" id="{DD441C13-F352-42D5-B55C-4CC677784BBD}"/>
              </a:ext>
            </a:extLst>
          </p:cNvPr>
          <p:cNvSpPr/>
          <p:nvPr/>
        </p:nvSpPr>
        <p:spPr>
          <a:xfrm>
            <a:off x="2411760" y="973112"/>
            <a:ext cx="5112568" cy="1598638"/>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latin typeface="Trebuchet MS" panose="020B0603020202020204" pitchFamily="34" charset="0"/>
              </a:rPr>
              <a:t>As the Lead Front End Developer, I was responsible for designing and implementing an </a:t>
            </a:r>
          </a:p>
          <a:p>
            <a:r>
              <a:rPr lang="en-US" sz="900" b="1" dirty="0">
                <a:solidFill>
                  <a:schemeClr val="tx1"/>
                </a:solidFill>
                <a:latin typeface="Trebuchet MS" panose="020B0603020202020204" pitchFamily="34" charset="0"/>
              </a:rPr>
              <a:t>interface that is comfortable for the users, especially considering that our clients are </a:t>
            </a:r>
          </a:p>
          <a:p>
            <a:r>
              <a:rPr lang="en-US" sz="900" b="1" dirty="0">
                <a:solidFill>
                  <a:schemeClr val="tx1"/>
                </a:solidFill>
                <a:latin typeface="Trebuchet MS" panose="020B0603020202020204" pitchFamily="34" charset="0"/>
              </a:rPr>
              <a:t>not for sophisticated designs but rather simplicity and practicality. While at times I </a:t>
            </a:r>
          </a:p>
          <a:p>
            <a:r>
              <a:rPr lang="en-US" sz="900" b="1" dirty="0">
                <a:solidFill>
                  <a:schemeClr val="tx1"/>
                </a:solidFill>
                <a:latin typeface="Trebuchet MS" panose="020B0603020202020204" pitchFamily="34" charset="0"/>
              </a:rPr>
              <a:t>might have felt that a particular implementation is better, the clients might have other thoughts and that was when I realized that I am not totally placing myself in their shoes. This was a valuable learning experience for me as a Front End Developer</a:t>
            </a:r>
          </a:p>
          <a:p>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-Moh </a:t>
            </a:r>
            <a:r>
              <a:rPr lang="en-US" sz="900" b="1" dirty="0" err="1">
                <a:solidFill>
                  <a:schemeClr val="tx1"/>
                </a:solidFill>
                <a:latin typeface="Trebuchet MS" panose="020B0603020202020204" pitchFamily="34" charset="0"/>
              </a:rPr>
              <a:t>Moh</a:t>
            </a:r>
            <a:endParaRPr lang="en-SG" sz="900" b="1" dirty="0">
              <a:solidFill>
                <a:schemeClr val="tx1"/>
              </a:solidFill>
              <a:latin typeface="Trebuchet MS" panose="020B0603020202020204" pitchFamily="34" charset="0"/>
            </a:endParaRPr>
          </a:p>
        </p:txBody>
      </p:sp>
      <p:sp>
        <p:nvSpPr>
          <p:cNvPr id="36" name="Rectangle: Rounded Corners 35">
            <a:extLst>
              <a:ext uri="{FF2B5EF4-FFF2-40B4-BE49-F238E27FC236}">
                <a16:creationId xmlns:a16="http://schemas.microsoft.com/office/drawing/2014/main" id="{013547CA-9E8B-49CF-B8D2-C429F84DCDF8}"/>
              </a:ext>
            </a:extLst>
          </p:cNvPr>
          <p:cNvSpPr/>
          <p:nvPr/>
        </p:nvSpPr>
        <p:spPr>
          <a:xfrm>
            <a:off x="1763688" y="2841922"/>
            <a:ext cx="5403337" cy="1512168"/>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latin typeface="Trebuchet MS" panose="020B0603020202020204" pitchFamily="34" charset="0"/>
              </a:rPr>
              <a:t>As a Back End Developer, I work a lot with coding logic and technical implementations. </a:t>
            </a:r>
          </a:p>
          <a:p>
            <a:r>
              <a:rPr lang="en-US" sz="900" b="1" dirty="0">
                <a:solidFill>
                  <a:schemeClr val="tx1"/>
                </a:solidFill>
                <a:latin typeface="Trebuchet MS" panose="020B0603020202020204" pitchFamily="34" charset="0"/>
              </a:rPr>
              <a:t>Certain frameworks or libraries are foreign to me and I have to </a:t>
            </a:r>
            <a:r>
              <a:rPr lang="en-US" sz="900" b="1" dirty="0" err="1">
                <a:solidFill>
                  <a:schemeClr val="tx1"/>
                </a:solidFill>
                <a:latin typeface="Trebuchet MS" panose="020B0603020202020204" pitchFamily="34" charset="0"/>
              </a:rPr>
              <a:t>familarise</a:t>
            </a:r>
            <a:r>
              <a:rPr lang="en-US" sz="900" b="1" dirty="0">
                <a:solidFill>
                  <a:schemeClr val="tx1"/>
                </a:solidFill>
                <a:latin typeface="Trebuchet MS" panose="020B0603020202020204" pitchFamily="34" charset="0"/>
              </a:rPr>
              <a:t> myself with those </a:t>
            </a:r>
          </a:p>
          <a:p>
            <a:r>
              <a:rPr lang="en-US" sz="900" b="1" dirty="0">
                <a:solidFill>
                  <a:schemeClr val="tx1"/>
                </a:solidFill>
                <a:latin typeface="Trebuchet MS" panose="020B0603020202020204" pitchFamily="34" charset="0"/>
              </a:rPr>
              <a:t>technical tools in the shortest time possible due to our tight schedule. Hence, consistent </a:t>
            </a:r>
          </a:p>
          <a:p>
            <a:r>
              <a:rPr lang="en-US" sz="900" b="1" dirty="0">
                <a:solidFill>
                  <a:schemeClr val="tx1"/>
                </a:solidFill>
                <a:latin typeface="Trebuchet MS" panose="020B0603020202020204" pitchFamily="34" charset="0"/>
              </a:rPr>
              <a:t>learning throughout development and time management became my key takeaways from this project, aside from all the new technical knowledge.</a:t>
            </a:r>
          </a:p>
          <a:p>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a:t>
            </a:r>
            <a:r>
              <a:rPr lang="en-US" sz="900" b="1" dirty="0" err="1">
                <a:solidFill>
                  <a:schemeClr val="tx1"/>
                </a:solidFill>
                <a:latin typeface="Trebuchet MS" panose="020B0603020202020204" pitchFamily="34" charset="0"/>
              </a:rPr>
              <a:t>Deyu</a:t>
            </a:r>
            <a:endParaRPr lang="en-SG" sz="900" b="1" dirty="0">
              <a:solidFill>
                <a:schemeClr val="tx1"/>
              </a:solidFill>
              <a:latin typeface="Trebuchet MS" panose="020B0603020202020204" pitchFamily="34" charset="0"/>
            </a:endParaRPr>
          </a:p>
        </p:txBody>
      </p:sp>
      <p:pic>
        <p:nvPicPr>
          <p:cNvPr id="7" name="Picture Placeholder 12">
            <a:extLst>
              <a:ext uri="{FF2B5EF4-FFF2-40B4-BE49-F238E27FC236}">
                <a16:creationId xmlns:a16="http://schemas.microsoft.com/office/drawing/2014/main" id="{D8471471-A6A4-4105-9039-EB74D456356A}"/>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675098" y="973112"/>
            <a:ext cx="1232606" cy="1602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Placeholder 13">
            <a:extLst>
              <a:ext uri="{FF2B5EF4-FFF2-40B4-BE49-F238E27FC236}">
                <a16:creationId xmlns:a16="http://schemas.microsoft.com/office/drawing/2014/main" id="{154C73C1-0993-495D-A565-7C0093D2DBBB}"/>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7555736" y="2841921"/>
            <a:ext cx="1116815" cy="15121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28271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Learning Outcomes</a:t>
            </a:r>
            <a:endParaRPr lang="ko-KR" altLang="en-US" b="1" dirty="0">
              <a:latin typeface="Trebuchet MS" panose="020B0603020202020204" pitchFamily="34" charset="0"/>
            </a:endParaRPr>
          </a:p>
        </p:txBody>
      </p:sp>
      <p:sp>
        <p:nvSpPr>
          <p:cNvPr id="34" name="Rectangle: Rounded Corners 33">
            <a:extLst>
              <a:ext uri="{FF2B5EF4-FFF2-40B4-BE49-F238E27FC236}">
                <a16:creationId xmlns:a16="http://schemas.microsoft.com/office/drawing/2014/main" id="{DD441C13-F352-42D5-B55C-4CC677784BBD}"/>
              </a:ext>
            </a:extLst>
          </p:cNvPr>
          <p:cNvSpPr/>
          <p:nvPr/>
        </p:nvSpPr>
        <p:spPr>
          <a:xfrm>
            <a:off x="2411760" y="973112"/>
            <a:ext cx="5112568" cy="1598638"/>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Trebuchet MS" panose="020B0603020202020204" pitchFamily="34" charset="0"/>
              </a:rPr>
              <a:t>I have gained experience in understanding and implementing the system based on client's requirement. Most importantly, I was able to learn from experience on working with clients and produce a system that is being use by a real clients.</a:t>
            </a:r>
          </a:p>
          <a:p>
            <a:r>
              <a:rPr lang="en-US" sz="1000" b="1" dirty="0">
                <a:solidFill>
                  <a:schemeClr val="tx1"/>
                </a:solidFill>
                <a:latin typeface="Trebuchet MS" panose="020B0603020202020204" pitchFamily="34" charset="0"/>
              </a:rPr>
              <a:t> </a:t>
            </a:r>
          </a:p>
          <a:p>
            <a:r>
              <a:rPr lang="en-US" sz="1000" b="1" dirty="0">
                <a:solidFill>
                  <a:schemeClr val="tx1"/>
                </a:solidFill>
                <a:latin typeface="Trebuchet MS" panose="020B0603020202020204" pitchFamily="34" charset="0"/>
              </a:rPr>
              <a:t>Besides, as a member of the team, I hope to learn to work as a team, and gain </a:t>
            </a:r>
          </a:p>
          <a:p>
            <a:r>
              <a:rPr lang="en-US" sz="1000" b="1" dirty="0">
                <a:solidFill>
                  <a:schemeClr val="tx1"/>
                </a:solidFill>
                <a:latin typeface="Trebuchet MS" panose="020B0603020202020204" pitchFamily="34" charset="0"/>
              </a:rPr>
              <a:t>knowledge from the rest of the team while I also share the knowledge I have.</a:t>
            </a:r>
          </a:p>
          <a:p>
            <a:endParaRPr lang="en-US" sz="1000" b="1" dirty="0">
              <a:solidFill>
                <a:schemeClr val="tx1"/>
              </a:solidFill>
              <a:latin typeface="Trebuchet MS" panose="020B0603020202020204" pitchFamily="34" charset="0"/>
            </a:endParaRPr>
          </a:p>
          <a:p>
            <a:r>
              <a:rPr lang="en-US" sz="1000" b="1" dirty="0">
                <a:solidFill>
                  <a:schemeClr val="tx1"/>
                </a:solidFill>
                <a:latin typeface="Trebuchet MS" panose="020B0603020202020204" pitchFamily="34" charset="0"/>
              </a:rPr>
              <a:t>-Riana</a:t>
            </a:r>
            <a:endParaRPr lang="en-SG" sz="1000" b="1" dirty="0">
              <a:solidFill>
                <a:schemeClr val="tx1"/>
              </a:solidFill>
              <a:latin typeface="Trebuchet MS" panose="020B0603020202020204" pitchFamily="34" charset="0"/>
            </a:endParaRPr>
          </a:p>
        </p:txBody>
      </p:sp>
      <p:sp>
        <p:nvSpPr>
          <p:cNvPr id="36" name="Rectangle: Rounded Corners 35">
            <a:extLst>
              <a:ext uri="{FF2B5EF4-FFF2-40B4-BE49-F238E27FC236}">
                <a16:creationId xmlns:a16="http://schemas.microsoft.com/office/drawing/2014/main" id="{013547CA-9E8B-49CF-B8D2-C429F84DCDF8}"/>
              </a:ext>
            </a:extLst>
          </p:cNvPr>
          <p:cNvSpPr/>
          <p:nvPr/>
        </p:nvSpPr>
        <p:spPr>
          <a:xfrm>
            <a:off x="1763688" y="2841922"/>
            <a:ext cx="5403337" cy="1512168"/>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Trebuchet MS" panose="020B0603020202020204" pitchFamily="34" charset="0"/>
              </a:rPr>
              <a:t>I have built on my critical-thinking capability. After meeting the clients, we need to understand client's current business problems so that we can propose solutions that fulfil their real needs. </a:t>
            </a:r>
          </a:p>
          <a:p>
            <a:endParaRPr lang="en-US" sz="1000" b="1" dirty="0">
              <a:solidFill>
                <a:schemeClr val="tx1"/>
              </a:solidFill>
              <a:latin typeface="Trebuchet MS" panose="020B0603020202020204" pitchFamily="34" charset="0"/>
            </a:endParaRPr>
          </a:p>
          <a:p>
            <a:r>
              <a:rPr lang="en-US" sz="1000" b="1" dirty="0">
                <a:solidFill>
                  <a:schemeClr val="tx1"/>
                </a:solidFill>
                <a:latin typeface="Trebuchet MS" panose="020B0603020202020204" pitchFamily="34" charset="0"/>
              </a:rPr>
              <a:t>I have also learnt the importance of planning. Especially when I was having </a:t>
            </a:r>
          </a:p>
          <a:p>
            <a:r>
              <a:rPr lang="en-US" sz="1000" b="1" dirty="0">
                <a:solidFill>
                  <a:schemeClr val="tx1"/>
                </a:solidFill>
                <a:latin typeface="Trebuchet MS" panose="020B0603020202020204" pitchFamily="34" charset="0"/>
              </a:rPr>
              <a:t>internship which occupant most of my time. Hence the ability to plan properly to </a:t>
            </a:r>
          </a:p>
          <a:p>
            <a:r>
              <a:rPr lang="en-US" sz="1000" b="1" dirty="0">
                <a:solidFill>
                  <a:schemeClr val="tx1"/>
                </a:solidFill>
                <a:latin typeface="Trebuchet MS" panose="020B0603020202020204" pitchFamily="34" charset="0"/>
              </a:rPr>
              <a:t>complete the tasks assigned to me was extremely important.</a:t>
            </a:r>
          </a:p>
          <a:p>
            <a:endParaRPr lang="en-US" sz="1000" b="1" dirty="0">
              <a:solidFill>
                <a:schemeClr val="tx1"/>
              </a:solidFill>
              <a:latin typeface="Trebuchet MS" panose="020B0603020202020204" pitchFamily="34" charset="0"/>
            </a:endParaRPr>
          </a:p>
          <a:p>
            <a:r>
              <a:rPr lang="en-US" sz="1000" b="1" dirty="0">
                <a:solidFill>
                  <a:schemeClr val="tx1"/>
                </a:solidFill>
                <a:latin typeface="Trebuchet MS" panose="020B0603020202020204" pitchFamily="34" charset="0"/>
              </a:rPr>
              <a:t>-Zang Yu</a:t>
            </a:r>
            <a:endParaRPr lang="en-SG" sz="1000" b="1" dirty="0">
              <a:solidFill>
                <a:schemeClr val="tx1"/>
              </a:solidFill>
              <a:latin typeface="Trebuchet MS" panose="020B0603020202020204" pitchFamily="34" charset="0"/>
            </a:endParaRPr>
          </a:p>
        </p:txBody>
      </p:sp>
      <p:pic>
        <p:nvPicPr>
          <p:cNvPr id="9" name="Picture Placeholder 14">
            <a:extLst>
              <a:ext uri="{FF2B5EF4-FFF2-40B4-BE49-F238E27FC236}">
                <a16:creationId xmlns:a16="http://schemas.microsoft.com/office/drawing/2014/main" id="{3CD4C22B-9C53-4383-8E4A-1148CF5BAAA3}"/>
              </a:ext>
            </a:extLst>
          </p:cNvPr>
          <p:cNvPicPr>
            <a:picLocks noChangeAspect="1"/>
          </p:cNvPicPr>
          <p:nvPr/>
        </p:nvPicPr>
        <p:blipFill>
          <a:blip r:embed="rId2" cstate="print">
            <a:extLst>
              <a:ext uri="{28A0092B-C50C-407E-A947-70E740481C1C}">
                <a14:useLocalDpi xmlns:a14="http://schemas.microsoft.com/office/drawing/2010/main" val="0"/>
              </a:ext>
            </a:extLst>
          </a:blip>
          <a:srcRect l="11567" r="11567"/>
          <a:stretch>
            <a:fillRect/>
          </a:stretch>
        </p:blipFill>
        <p:spPr>
          <a:xfrm>
            <a:off x="827584" y="978891"/>
            <a:ext cx="1234346" cy="16058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Placeholder 15">
            <a:extLst>
              <a:ext uri="{FF2B5EF4-FFF2-40B4-BE49-F238E27FC236}">
                <a16:creationId xmlns:a16="http://schemas.microsoft.com/office/drawing/2014/main" id="{54134295-45F8-4651-B0F3-00221019692B}"/>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7452320" y="2802748"/>
            <a:ext cx="1167985" cy="15828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87762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579862"/>
            <a:ext cx="9144000" cy="576063"/>
          </a:xfrm>
        </p:spPr>
        <p:txBody>
          <a:bodyPr/>
          <a:lstStyle/>
          <a:p>
            <a:r>
              <a:rPr lang="en-US" altLang="ko-KR" b="1" dirty="0">
                <a:latin typeface="Trebuchet MS" panose="020B0603020202020204" pitchFamily="34" charset="0"/>
              </a:rPr>
              <a:t>Thank you!</a:t>
            </a:r>
            <a:endParaRPr lang="ko-KR" altLang="en-US" b="1" dirty="0">
              <a:latin typeface="Trebuchet MS" panose="020B0603020202020204" pitchFamily="34" charset="0"/>
            </a:endParaRPr>
          </a:p>
        </p:txBody>
      </p:sp>
      <p:sp>
        <p:nvSpPr>
          <p:cNvPr id="8" name="Text Placeholder 7">
            <a:extLst>
              <a:ext uri="{FF2B5EF4-FFF2-40B4-BE49-F238E27FC236}">
                <a16:creationId xmlns:a16="http://schemas.microsoft.com/office/drawing/2014/main" id="{C22C0ED1-C9FE-46AD-AB9F-FFAA40D29169}"/>
              </a:ext>
            </a:extLst>
          </p:cNvPr>
          <p:cNvSpPr>
            <a:spLocks noGrp="1"/>
          </p:cNvSpPr>
          <p:nvPr>
            <p:ph type="body" sz="quarter" idx="11"/>
          </p:nvPr>
        </p:nvSpPr>
        <p:spPr>
          <a:xfrm>
            <a:off x="0" y="4299942"/>
            <a:ext cx="9144000" cy="288032"/>
          </a:xfrm>
        </p:spPr>
        <p:txBody>
          <a:bodyPr/>
          <a:lstStyle/>
          <a:p>
            <a:r>
              <a:rPr lang="en-US" dirty="0">
                <a:latin typeface="Trebuchet MS" panose="020B0603020202020204" pitchFamily="34" charset="0"/>
              </a:rPr>
              <a:t>Any Questions?</a:t>
            </a:r>
            <a:endParaRPr lang="en-SG" dirty="0">
              <a:latin typeface="Trebuchet MS" panose="020B0603020202020204" pitchFamily="34" charset="0"/>
            </a:endParaRPr>
          </a:p>
        </p:txBody>
      </p:sp>
    </p:spTree>
    <p:extLst>
      <p:ext uri="{BB962C8B-B14F-4D97-AF65-F5344CB8AC3E}">
        <p14:creationId xmlns:p14="http://schemas.microsoft.com/office/powerpoint/2010/main" val="194263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The team</a:t>
            </a:r>
            <a:endParaRPr lang="ko-KR" altLang="en-US" b="1" dirty="0">
              <a:latin typeface="Trebuchet MS" panose="020B0603020202020204" pitchFamily="34" charset="0"/>
            </a:endParaRPr>
          </a:p>
        </p:txBody>
      </p:sp>
      <p:grpSp>
        <p:nvGrpSpPr>
          <p:cNvPr id="76" name="Group 75"/>
          <p:cNvGrpSpPr/>
          <p:nvPr/>
        </p:nvGrpSpPr>
        <p:grpSpPr>
          <a:xfrm>
            <a:off x="1079712" y="3745823"/>
            <a:ext cx="1764096" cy="603541"/>
            <a:chOff x="3746999" y="3327771"/>
            <a:chExt cx="1617089" cy="603541"/>
          </a:xfrm>
        </p:grpSpPr>
        <p:sp>
          <p:nvSpPr>
            <p:cNvPr id="77"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latin typeface="Trebuchet MS" panose="020B0603020202020204" pitchFamily="34" charset="0"/>
                  <a:cs typeface="Arial" pitchFamily="34" charset="0"/>
                </a:rPr>
                <a:t>Tang Hui Xin</a:t>
              </a:r>
            </a:p>
          </p:txBody>
        </p:sp>
        <p:sp>
          <p:nvSpPr>
            <p:cNvPr id="78" name="Text Placeholder 18"/>
            <p:cNvSpPr txBox="1">
              <a:spLocks/>
            </p:cNvSpPr>
            <p:nvPr/>
          </p:nvSpPr>
          <p:spPr>
            <a:xfrm>
              <a:off x="3746999" y="3681732"/>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50" dirty="0">
                  <a:latin typeface="Trebuchet MS" panose="020B0603020202020204" pitchFamily="34" charset="0"/>
                  <a:cs typeface="Arial" pitchFamily="34" charset="0"/>
                </a:rPr>
                <a:t>Project Manager</a:t>
              </a:r>
            </a:p>
            <a:p>
              <a:pPr>
                <a:buFont typeface="Wingdings" pitchFamily="2" charset="2"/>
                <a:buChar char="Ø"/>
              </a:pPr>
              <a:r>
                <a:rPr lang="en-US" sz="1050" dirty="0">
                  <a:latin typeface="Trebuchet MS" panose="020B0603020202020204" pitchFamily="34" charset="0"/>
                  <a:cs typeface="Arial" pitchFamily="34" charset="0"/>
                </a:rPr>
                <a:t>Quality Assurance</a:t>
              </a:r>
            </a:p>
          </p:txBody>
        </p:sp>
      </p:grpSp>
      <p:grpSp>
        <p:nvGrpSpPr>
          <p:cNvPr id="80" name="Group 79"/>
          <p:cNvGrpSpPr/>
          <p:nvPr/>
        </p:nvGrpSpPr>
        <p:grpSpPr>
          <a:xfrm>
            <a:off x="3681143" y="3745823"/>
            <a:ext cx="1754953" cy="600048"/>
            <a:chOff x="3755380" y="3327771"/>
            <a:chExt cx="1608708" cy="600048"/>
          </a:xfrm>
        </p:grpSpPr>
        <p:sp>
          <p:nvSpPr>
            <p:cNvPr id="81"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err="1">
                  <a:latin typeface="Trebuchet MS" panose="020B0603020202020204" pitchFamily="34" charset="0"/>
                  <a:cs typeface="Arial" pitchFamily="34" charset="0"/>
                </a:rPr>
                <a:t>Moh</a:t>
              </a:r>
              <a:r>
                <a:rPr lang="en-US" sz="1200" b="1" dirty="0">
                  <a:latin typeface="Trebuchet MS" panose="020B0603020202020204" pitchFamily="34" charset="0"/>
                  <a:cs typeface="Arial" pitchFamily="34" charset="0"/>
                </a:rPr>
                <a:t> </a:t>
              </a:r>
              <a:r>
                <a:rPr lang="en-US" sz="1200" b="1" dirty="0" err="1">
                  <a:latin typeface="Trebuchet MS" panose="020B0603020202020204" pitchFamily="34" charset="0"/>
                  <a:cs typeface="Arial" pitchFamily="34" charset="0"/>
                </a:rPr>
                <a:t>Moh</a:t>
              </a:r>
              <a:r>
                <a:rPr lang="en-US" sz="1200" b="1" dirty="0">
                  <a:latin typeface="Trebuchet MS" panose="020B0603020202020204" pitchFamily="34" charset="0"/>
                  <a:cs typeface="Arial" pitchFamily="34" charset="0"/>
                </a:rPr>
                <a:t> San</a:t>
              </a:r>
            </a:p>
          </p:txBody>
        </p:sp>
        <p:sp>
          <p:nvSpPr>
            <p:cNvPr id="82" name="Text Placeholder 18"/>
            <p:cNvSpPr txBox="1">
              <a:spLocks/>
            </p:cNvSpPr>
            <p:nvPr/>
          </p:nvSpPr>
          <p:spPr>
            <a:xfrm>
              <a:off x="3755380" y="3681732"/>
              <a:ext cx="1352968"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00" dirty="0">
                  <a:latin typeface="Trebuchet MS" panose="020B0603020202020204" pitchFamily="34" charset="0"/>
                  <a:cs typeface="Arial" pitchFamily="34" charset="0"/>
                </a:rPr>
                <a:t>Lead Front End Developer</a:t>
              </a:r>
            </a:p>
          </p:txBody>
        </p:sp>
      </p:grpSp>
      <p:grpSp>
        <p:nvGrpSpPr>
          <p:cNvPr id="84" name="Group 83"/>
          <p:cNvGrpSpPr/>
          <p:nvPr/>
        </p:nvGrpSpPr>
        <p:grpSpPr>
          <a:xfrm>
            <a:off x="6325204" y="3745823"/>
            <a:ext cx="1775187" cy="600048"/>
            <a:chOff x="3736832" y="3327771"/>
            <a:chExt cx="1627256" cy="600048"/>
          </a:xfrm>
        </p:grpSpPr>
        <p:sp>
          <p:nvSpPr>
            <p:cNvPr id="85"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latin typeface="Trebuchet MS" panose="020B0603020202020204" pitchFamily="34" charset="0"/>
                  <a:cs typeface="Arial" pitchFamily="34" charset="0"/>
                </a:rPr>
                <a:t>Riana</a:t>
              </a:r>
            </a:p>
          </p:txBody>
        </p:sp>
        <p:sp>
          <p:nvSpPr>
            <p:cNvPr id="86" name="Text Placeholder 18"/>
            <p:cNvSpPr txBox="1">
              <a:spLocks/>
            </p:cNvSpPr>
            <p:nvPr/>
          </p:nvSpPr>
          <p:spPr>
            <a:xfrm>
              <a:off x="3736832" y="3681732"/>
              <a:ext cx="135296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50" dirty="0">
                  <a:latin typeface="Trebuchet MS" panose="020B0603020202020204" pitchFamily="34" charset="0"/>
                  <a:cs typeface="Arial" pitchFamily="34" charset="0"/>
                </a:rPr>
                <a:t>Lead Back End Developer</a:t>
              </a:r>
            </a:p>
          </p:txBody>
        </p:sp>
      </p:grpSp>
      <p:pic>
        <p:nvPicPr>
          <p:cNvPr id="9" name="Picture Placeholder 8">
            <a:extLst>
              <a:ext uri="{FF2B5EF4-FFF2-40B4-BE49-F238E27FC236}">
                <a16:creationId xmlns:a16="http://schemas.microsoft.com/office/drawing/2014/main" id="{910D1DA6-2D76-0048-9F8B-3AF3806CFB9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173" b="1173"/>
          <a:stretch>
            <a:fillRect/>
          </a:stretch>
        </p:blipFill>
        <p:spPr>
          <a:xfrm>
            <a:off x="1044575" y="1258888"/>
            <a:ext cx="1798638" cy="2339975"/>
          </a:xfrm>
        </p:spPr>
      </p:pic>
      <p:pic>
        <p:nvPicPr>
          <p:cNvPr id="13" name="Picture Placeholder 12">
            <a:extLst>
              <a:ext uri="{FF2B5EF4-FFF2-40B4-BE49-F238E27FC236}">
                <a16:creationId xmlns:a16="http://schemas.microsoft.com/office/drawing/2014/main" id="{159537E0-61DD-6542-9AFD-36E10C42E5C3}"/>
              </a:ext>
            </a:extLst>
          </p:cNvPr>
          <p:cNvPicPr>
            <a:picLocks noGrp="1" noChangeAspect="1"/>
          </p:cNvPicPr>
          <p:nvPr>
            <p:ph type="pic" idx="12"/>
          </p:nvPr>
        </p:nvPicPr>
        <p:blipFill>
          <a:blip r:embed="rId3" cstate="print">
            <a:extLst>
              <a:ext uri="{28A0092B-C50C-407E-A947-70E740481C1C}">
                <a14:useLocalDpi xmlns:a14="http://schemas.microsoft.com/office/drawing/2010/main" val="0"/>
              </a:ext>
            </a:extLst>
          </a:blip>
          <a:srcRect l="11533" r="11533"/>
          <a:stretch>
            <a:fillRect/>
          </a:stretch>
        </p:blipFill>
        <p:spPr>
          <a:xfrm>
            <a:off x="3635375" y="1258888"/>
            <a:ext cx="1800225" cy="2339975"/>
          </a:xfrm>
        </p:spPr>
      </p:pic>
      <p:pic>
        <p:nvPicPr>
          <p:cNvPr id="15" name="Picture Placeholder 14">
            <a:extLst>
              <a:ext uri="{FF2B5EF4-FFF2-40B4-BE49-F238E27FC236}">
                <a16:creationId xmlns:a16="http://schemas.microsoft.com/office/drawing/2014/main" id="{CAA797FC-7F7D-944B-A79B-EA5371E438CB}"/>
              </a:ext>
            </a:extLst>
          </p:cNvPr>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l="11567" r="11567"/>
          <a:stretch>
            <a:fillRect/>
          </a:stretch>
        </p:blipFill>
        <p:spPr>
          <a:xfrm>
            <a:off x="6300788" y="1258888"/>
            <a:ext cx="1798637" cy="2339975"/>
          </a:xfrm>
        </p:spPr>
      </p:pic>
    </p:spTree>
    <p:extLst>
      <p:ext uri="{BB962C8B-B14F-4D97-AF65-F5344CB8AC3E}">
        <p14:creationId xmlns:p14="http://schemas.microsoft.com/office/powerpoint/2010/main" val="82717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81632"/>
            <a:ext cx="8778119" cy="576064"/>
          </a:xfrm>
        </p:spPr>
        <p:txBody>
          <a:bodyPr/>
          <a:lstStyle/>
          <a:p>
            <a:r>
              <a:rPr lang="en-US" altLang="ko-KR" b="1" dirty="0">
                <a:latin typeface="Trebuchet MS" panose="020B0603020202020204" pitchFamily="34" charset="0"/>
              </a:rPr>
              <a:t>The team</a:t>
            </a:r>
            <a:endParaRPr lang="ko-KR" altLang="en-US" b="1" dirty="0">
              <a:latin typeface="Trebuchet MS" panose="020B0603020202020204" pitchFamily="34" charset="0"/>
            </a:endParaRPr>
          </a:p>
        </p:txBody>
      </p:sp>
      <p:grpSp>
        <p:nvGrpSpPr>
          <p:cNvPr id="76" name="Group 75"/>
          <p:cNvGrpSpPr/>
          <p:nvPr/>
        </p:nvGrpSpPr>
        <p:grpSpPr>
          <a:xfrm>
            <a:off x="1043608" y="3745823"/>
            <a:ext cx="1728273" cy="516213"/>
            <a:chOff x="3713896" y="3327771"/>
            <a:chExt cx="1650285" cy="516213"/>
          </a:xfrm>
        </p:grpSpPr>
        <p:sp>
          <p:nvSpPr>
            <p:cNvPr id="77" name="Text Placeholder 17"/>
            <p:cNvSpPr txBox="1">
              <a:spLocks/>
            </p:cNvSpPr>
            <p:nvPr/>
          </p:nvSpPr>
          <p:spPr>
            <a:xfrm>
              <a:off x="3714087" y="3327771"/>
              <a:ext cx="1650094"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latin typeface="Trebuchet MS" panose="020B0603020202020204" pitchFamily="34" charset="0"/>
                  <a:cs typeface="Arial" pitchFamily="34" charset="0"/>
                </a:rPr>
                <a:t>Loo Wei Hua Shawn</a:t>
              </a:r>
            </a:p>
          </p:txBody>
        </p:sp>
        <p:sp>
          <p:nvSpPr>
            <p:cNvPr id="78" name="Text Placeholder 18"/>
            <p:cNvSpPr txBox="1">
              <a:spLocks/>
            </p:cNvSpPr>
            <p:nvPr/>
          </p:nvSpPr>
          <p:spPr>
            <a:xfrm>
              <a:off x="3713896" y="3597897"/>
              <a:ext cx="1650001"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00" dirty="0">
                  <a:latin typeface="Trebuchet MS" panose="020B0603020202020204" pitchFamily="34" charset="0"/>
                  <a:cs typeface="Arial" pitchFamily="34" charset="0"/>
                </a:rPr>
                <a:t>Back End Developer</a:t>
              </a:r>
            </a:p>
          </p:txBody>
        </p:sp>
      </p:grpSp>
      <p:grpSp>
        <p:nvGrpSpPr>
          <p:cNvPr id="80" name="Group 79"/>
          <p:cNvGrpSpPr/>
          <p:nvPr/>
        </p:nvGrpSpPr>
        <p:grpSpPr>
          <a:xfrm>
            <a:off x="3635376" y="3745823"/>
            <a:ext cx="1728668" cy="516213"/>
            <a:chOff x="3713426" y="3327771"/>
            <a:chExt cx="1650662" cy="516213"/>
          </a:xfrm>
        </p:grpSpPr>
        <p:sp>
          <p:nvSpPr>
            <p:cNvPr id="81"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err="1">
                  <a:latin typeface="Trebuchet MS" panose="020B0603020202020204" pitchFamily="34" charset="0"/>
                  <a:cs typeface="Arial" pitchFamily="34" charset="0"/>
                </a:rPr>
                <a:t>Thet</a:t>
              </a:r>
              <a:r>
                <a:rPr lang="en-US" sz="1200" b="1" dirty="0">
                  <a:latin typeface="Trebuchet MS" panose="020B0603020202020204" pitchFamily="34" charset="0"/>
                  <a:cs typeface="Arial" pitchFamily="34" charset="0"/>
                </a:rPr>
                <a:t> </a:t>
              </a:r>
              <a:r>
                <a:rPr lang="en-US" sz="1200" b="1" dirty="0" err="1">
                  <a:latin typeface="Trebuchet MS" panose="020B0603020202020204" pitchFamily="34" charset="0"/>
                  <a:cs typeface="Arial" pitchFamily="34" charset="0"/>
                </a:rPr>
                <a:t>Thet</a:t>
              </a:r>
              <a:r>
                <a:rPr lang="en-US" sz="1200" b="1" dirty="0">
                  <a:latin typeface="Trebuchet MS" panose="020B0603020202020204" pitchFamily="34" charset="0"/>
                  <a:cs typeface="Arial" pitchFamily="34" charset="0"/>
                </a:rPr>
                <a:t> Yee</a:t>
              </a:r>
            </a:p>
          </p:txBody>
        </p:sp>
        <p:sp>
          <p:nvSpPr>
            <p:cNvPr id="82" name="Text Placeholder 18"/>
            <p:cNvSpPr txBox="1">
              <a:spLocks/>
            </p:cNvSpPr>
            <p:nvPr/>
          </p:nvSpPr>
          <p:spPr>
            <a:xfrm>
              <a:off x="3713426" y="3597897"/>
              <a:ext cx="1650001"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00" dirty="0">
                  <a:latin typeface="Trebuchet MS" panose="020B0603020202020204" pitchFamily="34" charset="0"/>
                  <a:cs typeface="Arial" pitchFamily="34" charset="0"/>
                </a:rPr>
                <a:t>Back End Developer</a:t>
              </a:r>
            </a:p>
          </p:txBody>
        </p:sp>
      </p:grpSp>
      <p:grpSp>
        <p:nvGrpSpPr>
          <p:cNvPr id="84" name="Group 83"/>
          <p:cNvGrpSpPr/>
          <p:nvPr/>
        </p:nvGrpSpPr>
        <p:grpSpPr>
          <a:xfrm>
            <a:off x="6300788" y="3745823"/>
            <a:ext cx="1727596" cy="603541"/>
            <a:chOff x="3714450" y="3327771"/>
            <a:chExt cx="1649638" cy="603541"/>
          </a:xfrm>
        </p:grpSpPr>
        <p:sp>
          <p:nvSpPr>
            <p:cNvPr id="85"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latin typeface="Trebuchet MS" panose="020B0603020202020204" pitchFamily="34" charset="0"/>
                  <a:cs typeface="Arial" pitchFamily="34" charset="0"/>
                </a:rPr>
                <a:t>Zang Yu</a:t>
              </a:r>
            </a:p>
          </p:txBody>
        </p:sp>
        <p:sp>
          <p:nvSpPr>
            <p:cNvPr id="86" name="Text Placeholder 18"/>
            <p:cNvSpPr txBox="1">
              <a:spLocks/>
            </p:cNvSpPr>
            <p:nvPr/>
          </p:nvSpPr>
          <p:spPr>
            <a:xfrm>
              <a:off x="3714450" y="3681732"/>
              <a:ext cx="1468389"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00" dirty="0">
                  <a:latin typeface="Trebuchet MS" panose="020B0603020202020204" pitchFamily="34" charset="0"/>
                  <a:cs typeface="Arial" pitchFamily="34" charset="0"/>
                </a:rPr>
                <a:t>Deputy Front End Developer</a:t>
              </a:r>
            </a:p>
          </p:txBody>
        </p:sp>
      </p:grpSp>
      <p:pic>
        <p:nvPicPr>
          <p:cNvPr id="14" name="Picture Placeholder 13">
            <a:extLst>
              <a:ext uri="{FF2B5EF4-FFF2-40B4-BE49-F238E27FC236}">
                <a16:creationId xmlns:a16="http://schemas.microsoft.com/office/drawing/2014/main" id="{CB3FE48B-2AD7-C84F-9206-3600A23E29BD}"/>
              </a:ext>
            </a:extLst>
          </p:cNvPr>
          <p:cNvPicPr>
            <a:picLocks noGrp="1" noChangeAspect="1"/>
          </p:cNvPicPr>
          <p:nvPr>
            <p:ph type="pic" idx="12"/>
          </p:nvPr>
        </p:nvPicPr>
        <p:blipFill>
          <a:blip r:embed="rId2" cstate="print">
            <a:extLst>
              <a:ext uri="{28A0092B-C50C-407E-A947-70E740481C1C}">
                <a14:useLocalDpi xmlns:a14="http://schemas.microsoft.com/office/drawing/2010/main" val="0"/>
              </a:ext>
            </a:extLst>
          </a:blip>
          <a:srcRect t="1257" b="1257"/>
          <a:stretch>
            <a:fillRect/>
          </a:stretch>
        </p:blipFill>
        <p:spPr>
          <a:xfrm>
            <a:off x="3635376" y="1258888"/>
            <a:ext cx="1728192" cy="2339975"/>
          </a:xfrm>
        </p:spPr>
      </p:pic>
      <p:pic>
        <p:nvPicPr>
          <p:cNvPr id="16" name="Picture Placeholder 15">
            <a:extLst>
              <a:ext uri="{FF2B5EF4-FFF2-40B4-BE49-F238E27FC236}">
                <a16:creationId xmlns:a16="http://schemas.microsoft.com/office/drawing/2014/main" id="{FD6FF0BA-44CA-3549-9A83-C23FAC6236B3}"/>
              </a:ext>
            </a:extLst>
          </p:cNvPr>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t="1214" b="1214"/>
          <a:stretch>
            <a:fillRect/>
          </a:stretch>
        </p:blipFill>
        <p:spPr>
          <a:xfrm>
            <a:off x="6300789" y="1258888"/>
            <a:ext cx="1726668" cy="2339975"/>
          </a:xfrm>
        </p:spPr>
      </p:pic>
      <p:pic>
        <p:nvPicPr>
          <p:cNvPr id="11" name="Picture Placeholder 10">
            <a:extLst>
              <a:ext uri="{FF2B5EF4-FFF2-40B4-BE49-F238E27FC236}">
                <a16:creationId xmlns:a16="http://schemas.microsoft.com/office/drawing/2014/main" id="{C29CA0AB-9E2E-5F4F-8769-895E35B7FE9A}"/>
              </a:ext>
            </a:extLst>
          </p:cNvPr>
          <p:cNvPicPr>
            <a:picLocks noGrp="1" noChangeAspect="1"/>
          </p:cNvPicPr>
          <p:nvPr>
            <p:ph type="pic" idx="1"/>
          </p:nvPr>
        </p:nvPicPr>
        <p:blipFill>
          <a:blip r:embed="rId4" cstate="print">
            <a:extLst>
              <a:ext uri="{28A0092B-C50C-407E-A947-70E740481C1C}">
                <a14:useLocalDpi xmlns:a14="http://schemas.microsoft.com/office/drawing/2010/main" val="0"/>
              </a:ext>
            </a:extLst>
          </a:blip>
          <a:srcRect l="11533" r="11533"/>
          <a:stretch>
            <a:fillRect/>
          </a:stretch>
        </p:blipFill>
        <p:spPr>
          <a:xfrm>
            <a:off x="1043608" y="1258740"/>
            <a:ext cx="1727976" cy="2340000"/>
          </a:xfrm>
        </p:spPr>
      </p:pic>
    </p:spTree>
    <p:extLst>
      <p:ext uri="{BB962C8B-B14F-4D97-AF65-F5344CB8AC3E}">
        <p14:creationId xmlns:p14="http://schemas.microsoft.com/office/powerpoint/2010/main" val="317360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34695"/>
            <a:ext cx="9144001" cy="576064"/>
          </a:xfrm>
        </p:spPr>
        <p:txBody>
          <a:bodyPr/>
          <a:lstStyle/>
          <a:p>
            <a:r>
              <a:rPr lang="en-US" altLang="ko-KR" b="1" dirty="0">
                <a:latin typeface="Trebuchet MS" panose="020B0603020202020204" pitchFamily="34" charset="0"/>
              </a:rPr>
              <a:t>Stakeholders</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195292" y="698613"/>
            <a:ext cx="9767099" cy="288032"/>
          </a:xfrm>
        </p:spPr>
        <p:txBody>
          <a:bodyPr/>
          <a:lstStyle/>
          <a:p>
            <a:pPr lvl="0"/>
            <a:r>
              <a:rPr lang="en-US" altLang="ko-KR" dirty="0">
                <a:latin typeface="Trebuchet MS" panose="020B0603020202020204" pitchFamily="34" charset="0"/>
              </a:rPr>
              <a:t>Who are involved?</a:t>
            </a:r>
          </a:p>
        </p:txBody>
      </p:sp>
      <p:pic>
        <p:nvPicPr>
          <p:cNvPr id="1026" name="Picture 2" descr="http://www.steppingstoneslc.com.sg/assets/images/logo/Stepping%20Stones%20Logo%20(Cropped).jpg">
            <a:extLst>
              <a:ext uri="{FF2B5EF4-FFF2-40B4-BE49-F238E27FC236}">
                <a16:creationId xmlns:a16="http://schemas.microsoft.com/office/drawing/2014/main" id="{3D6807D8-E829-4E7C-BAF9-3D0DF60EB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59" y="1491630"/>
            <a:ext cx="4079799"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taffphoto.smu.edu.sg/sites/staffphoto.smu.edu.sg/files/styles/100x120/public/staff/4411/lckoh.png?itok=RgzsHQrO">
            <a:extLst>
              <a:ext uri="{FF2B5EF4-FFF2-40B4-BE49-F238E27FC236}">
                <a16:creationId xmlns:a16="http://schemas.microsoft.com/office/drawing/2014/main" id="{406884E6-E091-45D0-8667-741DB9885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520433"/>
            <a:ext cx="1615212" cy="181460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FE823CA-C885-4F45-9DD5-74058579B120}"/>
              </a:ext>
            </a:extLst>
          </p:cNvPr>
          <p:cNvSpPr txBox="1"/>
          <p:nvPr/>
        </p:nvSpPr>
        <p:spPr>
          <a:xfrm>
            <a:off x="2108298" y="3329955"/>
            <a:ext cx="1080120" cy="369332"/>
          </a:xfrm>
          <a:prstGeom prst="rect">
            <a:avLst/>
          </a:prstGeom>
          <a:noFill/>
        </p:spPr>
        <p:txBody>
          <a:bodyPr wrap="square" rtlCol="0">
            <a:spAutoFit/>
          </a:bodyPr>
          <a:lstStyle/>
          <a:p>
            <a:r>
              <a:rPr lang="en-US" b="1" dirty="0">
                <a:solidFill>
                  <a:srgbClr val="EC771B"/>
                </a:solidFill>
                <a:latin typeface="Trebuchet MS" panose="020B0603020202020204" pitchFamily="34" charset="0"/>
              </a:rPr>
              <a:t>Sponsor</a:t>
            </a:r>
            <a:endParaRPr lang="en-SG" b="1" dirty="0">
              <a:solidFill>
                <a:srgbClr val="EC771B"/>
              </a:solidFill>
              <a:latin typeface="Trebuchet MS" panose="020B0603020202020204" pitchFamily="34" charset="0"/>
            </a:endParaRPr>
          </a:p>
        </p:txBody>
      </p:sp>
      <p:sp>
        <p:nvSpPr>
          <p:cNvPr id="34" name="TextBox 33">
            <a:extLst>
              <a:ext uri="{FF2B5EF4-FFF2-40B4-BE49-F238E27FC236}">
                <a16:creationId xmlns:a16="http://schemas.microsoft.com/office/drawing/2014/main" id="{6FBE3F7F-E6C1-442C-8216-08338890F50B}"/>
              </a:ext>
            </a:extLst>
          </p:cNvPr>
          <p:cNvSpPr txBox="1"/>
          <p:nvPr/>
        </p:nvSpPr>
        <p:spPr>
          <a:xfrm>
            <a:off x="5868144" y="3347497"/>
            <a:ext cx="2461275" cy="707886"/>
          </a:xfrm>
          <a:prstGeom prst="rect">
            <a:avLst/>
          </a:prstGeom>
          <a:noFill/>
        </p:spPr>
        <p:txBody>
          <a:bodyPr wrap="square" rtlCol="0">
            <a:spAutoFit/>
          </a:bodyPr>
          <a:lstStyle/>
          <a:p>
            <a:r>
              <a:rPr lang="en-US" sz="1600" b="1" dirty="0" err="1">
                <a:solidFill>
                  <a:srgbClr val="EC771B"/>
                </a:solidFill>
                <a:latin typeface="Trebuchet MS" panose="020B0603020202020204" pitchFamily="34" charset="0"/>
              </a:rPr>
              <a:t>Mrs</a:t>
            </a:r>
            <a:r>
              <a:rPr lang="en-US" sz="1600" b="1" dirty="0">
                <a:solidFill>
                  <a:srgbClr val="EC771B"/>
                </a:solidFill>
                <a:latin typeface="Trebuchet MS" panose="020B0603020202020204" pitchFamily="34" charset="0"/>
              </a:rPr>
              <a:t> Koh Lian Chee</a:t>
            </a:r>
          </a:p>
          <a:p>
            <a:r>
              <a:rPr lang="en-US" sz="1200" dirty="0">
                <a:solidFill>
                  <a:srgbClr val="EC771B"/>
                </a:solidFill>
                <a:latin typeface="Trebuchet MS" panose="020B0603020202020204" pitchFamily="34" charset="0"/>
              </a:rPr>
              <a:t>Principal Instructor </a:t>
            </a:r>
          </a:p>
          <a:p>
            <a:r>
              <a:rPr lang="en-US" sz="1200" dirty="0">
                <a:solidFill>
                  <a:srgbClr val="EC771B"/>
                </a:solidFill>
                <a:latin typeface="Trebuchet MS" panose="020B0603020202020204" pitchFamily="34" charset="0"/>
              </a:rPr>
              <a:t>Head</a:t>
            </a:r>
            <a:r>
              <a:rPr lang="en-SG" sz="1200" dirty="0">
                <a:solidFill>
                  <a:srgbClr val="EC771B"/>
                </a:solidFill>
                <a:latin typeface="Trebuchet MS" panose="020B0603020202020204" pitchFamily="34" charset="0"/>
              </a:rPr>
              <a:t>, Education Outreach</a:t>
            </a:r>
            <a:endParaRPr lang="en-US" sz="1200" dirty="0">
              <a:solidFill>
                <a:srgbClr val="EC771B"/>
              </a:solidFill>
              <a:latin typeface="Trebuchet MS" panose="020B0603020202020204" pitchFamily="34" charset="0"/>
            </a:endParaRPr>
          </a:p>
        </p:txBody>
      </p:sp>
    </p:spTree>
    <p:extLst>
      <p:ext uri="{BB962C8B-B14F-4D97-AF65-F5344CB8AC3E}">
        <p14:creationId xmlns:p14="http://schemas.microsoft.com/office/powerpoint/2010/main" val="373030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0" y="2283718"/>
            <a:ext cx="4572000" cy="576064"/>
          </a:xfrm>
        </p:spPr>
        <p:txBody>
          <a:bodyPr/>
          <a:lstStyle/>
          <a:p>
            <a:r>
              <a:rPr lang="en-US" altLang="ko-KR" dirty="0">
                <a:latin typeface="Trebuchet MS" panose="020B0603020202020204" pitchFamily="34" charset="0"/>
              </a:rPr>
              <a:t>Project Overview</a:t>
            </a:r>
            <a:endParaRPr lang="ko-KR" altLang="en-US" dirty="0">
              <a:latin typeface="Trebuchet MS" panose="020B0603020202020204" pitchFamily="34" charset="0"/>
            </a:endParaRP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4051746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Issues Faced</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Problems arises with the current processes</a:t>
            </a:r>
          </a:p>
        </p:txBody>
      </p:sp>
      <p:sp>
        <p:nvSpPr>
          <p:cNvPr id="5" name="Oval 4"/>
          <p:cNvSpPr/>
          <p:nvPr/>
        </p:nvSpPr>
        <p:spPr>
          <a:xfrm>
            <a:off x="787719" y="2346993"/>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0" name="TextBox 9"/>
          <p:cNvSpPr txBox="1"/>
          <p:nvPr/>
        </p:nvSpPr>
        <p:spPr>
          <a:xfrm>
            <a:off x="832107" y="2478257"/>
            <a:ext cx="604639" cy="430887"/>
          </a:xfrm>
          <a:prstGeom prst="rect">
            <a:avLst/>
          </a:prstGeom>
          <a:noFill/>
        </p:spPr>
        <p:txBody>
          <a:bodyPr wrap="square" tIns="0" bIns="0" rtlCol="0" anchor="ctr">
            <a:spAutoFit/>
          </a:bodyPr>
          <a:lstStyle/>
          <a:p>
            <a:r>
              <a:rPr lang="en-US" altLang="ko-KR" sz="2800" b="1" dirty="0">
                <a:solidFill>
                  <a:schemeClr val="bg1"/>
                </a:solidFill>
                <a:latin typeface="Trebuchet MS" panose="020B0603020202020204" pitchFamily="34" charset="0"/>
                <a:cs typeface="Arial" pitchFamily="34" charset="0"/>
              </a:rPr>
              <a:t>01</a:t>
            </a:r>
          </a:p>
        </p:txBody>
      </p:sp>
      <p:grpSp>
        <p:nvGrpSpPr>
          <p:cNvPr id="16" name="Group 15"/>
          <p:cNvGrpSpPr/>
          <p:nvPr/>
        </p:nvGrpSpPr>
        <p:grpSpPr>
          <a:xfrm>
            <a:off x="1547664" y="2139702"/>
            <a:ext cx="2932815" cy="923330"/>
            <a:chOff x="1448989" y="1595280"/>
            <a:chExt cx="3030085" cy="923330"/>
          </a:xfrm>
        </p:grpSpPr>
        <p:sp>
          <p:nvSpPr>
            <p:cNvPr id="17" name="TextBox 16"/>
            <p:cNvSpPr txBox="1"/>
            <p:nvPr/>
          </p:nvSpPr>
          <p:spPr>
            <a:xfrm>
              <a:off x="1454023" y="1872279"/>
              <a:ext cx="3023679" cy="646331"/>
            </a:xfrm>
            <a:prstGeom prst="rect">
              <a:avLst/>
            </a:prstGeom>
            <a:noFill/>
          </p:spPr>
          <p:txBody>
            <a:bodyPr wrap="square" rtlCol="0">
              <a:spAutoFit/>
            </a:bodyPr>
            <a:lstStyle/>
            <a:p>
              <a:r>
                <a:rPr lang="en-US" altLang="ko-KR" sz="1200" dirty="0">
                  <a:solidFill>
                    <a:schemeClr val="tx1">
                      <a:lumMod val="65000"/>
                      <a:lumOff val="35000"/>
                    </a:schemeClr>
                  </a:solidFill>
                  <a:latin typeface="Trebuchet MS" panose="020B0603020202020204" pitchFamily="34" charset="0"/>
                  <a:cs typeface="Arial" pitchFamily="34" charset="0"/>
                </a:rPr>
                <a:t>Majority of the records are kept in hardcopy, making it difficult to retrieve and manage the required information</a:t>
              </a:r>
              <a:endParaRPr lang="ko-KR" altLang="en-US" sz="1200" dirty="0">
                <a:solidFill>
                  <a:schemeClr val="tx1">
                    <a:lumMod val="65000"/>
                    <a:lumOff val="35000"/>
                  </a:schemeClr>
                </a:solidFill>
                <a:latin typeface="Trebuchet MS" panose="020B0603020202020204" pitchFamily="34" charset="0"/>
                <a:cs typeface="Arial" pitchFamily="34" charset="0"/>
              </a:endParaRPr>
            </a:p>
          </p:txBody>
        </p:sp>
        <p:sp>
          <p:nvSpPr>
            <p:cNvPr id="18" name="TextBox 17"/>
            <p:cNvSpPr txBox="1"/>
            <p:nvPr/>
          </p:nvSpPr>
          <p:spPr>
            <a:xfrm>
              <a:off x="1448989" y="1595280"/>
              <a:ext cx="3030085" cy="276999"/>
            </a:xfrm>
            <a:prstGeom prst="rect">
              <a:avLst/>
            </a:prstGeom>
            <a:noFill/>
          </p:spPr>
          <p:txBody>
            <a:bodyPr wrap="square" rtlCol="0">
              <a:spAutoFit/>
            </a:bodyPr>
            <a:lstStyle/>
            <a:p>
              <a:r>
                <a:rPr lang="en-US" altLang="ko-KR" sz="1200" b="1" dirty="0">
                  <a:solidFill>
                    <a:schemeClr val="accent3"/>
                  </a:solidFill>
                  <a:latin typeface="Trebuchet MS" panose="020B0603020202020204" pitchFamily="34" charset="0"/>
                  <a:cs typeface="Arial" pitchFamily="34" charset="0"/>
                </a:rPr>
                <a:t>Paper Based System</a:t>
              </a:r>
              <a:endParaRPr lang="ko-KR" altLang="en-US" sz="1200" b="1" dirty="0">
                <a:solidFill>
                  <a:schemeClr val="accent3"/>
                </a:solidFill>
                <a:latin typeface="Trebuchet MS" panose="020B0603020202020204" pitchFamily="34" charset="0"/>
                <a:cs typeface="Arial" pitchFamily="34" charset="0"/>
              </a:endParaRPr>
            </a:p>
          </p:txBody>
        </p:sp>
      </p:grpSp>
      <p:sp>
        <p:nvSpPr>
          <p:cNvPr id="31" name="TextBox 30">
            <a:extLst>
              <a:ext uri="{FF2B5EF4-FFF2-40B4-BE49-F238E27FC236}">
                <a16:creationId xmlns:a16="http://schemas.microsoft.com/office/drawing/2014/main" id="{4374AAFF-F6C7-4DBE-9135-77BD01304BB8}"/>
              </a:ext>
            </a:extLst>
          </p:cNvPr>
          <p:cNvSpPr txBox="1"/>
          <p:nvPr/>
        </p:nvSpPr>
        <p:spPr>
          <a:xfrm>
            <a:off x="4778516" y="2478257"/>
            <a:ext cx="604639" cy="430887"/>
          </a:xfrm>
          <a:prstGeom prst="rect">
            <a:avLst/>
          </a:prstGeom>
          <a:noFill/>
        </p:spPr>
        <p:txBody>
          <a:bodyPr wrap="square" tIns="0" bIns="0" rtlCol="0" anchor="ctr">
            <a:spAutoFit/>
          </a:bodyPr>
          <a:lstStyle/>
          <a:p>
            <a:r>
              <a:rPr lang="en-US" altLang="ko-KR" sz="2800" b="1" dirty="0">
                <a:solidFill>
                  <a:schemeClr val="bg1"/>
                </a:solidFill>
                <a:latin typeface="Trebuchet MS" panose="020B0603020202020204" pitchFamily="34" charset="0"/>
                <a:cs typeface="Arial" pitchFamily="34" charset="0"/>
              </a:rPr>
              <a:t>06</a:t>
            </a:r>
          </a:p>
        </p:txBody>
      </p:sp>
      <p:grpSp>
        <p:nvGrpSpPr>
          <p:cNvPr id="32" name="Group 31">
            <a:extLst>
              <a:ext uri="{FF2B5EF4-FFF2-40B4-BE49-F238E27FC236}">
                <a16:creationId xmlns:a16="http://schemas.microsoft.com/office/drawing/2014/main" id="{073E035B-26BE-4C21-A389-496014CEF735}"/>
              </a:ext>
            </a:extLst>
          </p:cNvPr>
          <p:cNvGrpSpPr/>
          <p:nvPr/>
        </p:nvGrpSpPr>
        <p:grpSpPr>
          <a:xfrm>
            <a:off x="5494073" y="2139702"/>
            <a:ext cx="2932815" cy="1292662"/>
            <a:chOff x="1448989" y="1595280"/>
            <a:chExt cx="3030085" cy="1292662"/>
          </a:xfrm>
        </p:grpSpPr>
        <p:sp>
          <p:nvSpPr>
            <p:cNvPr id="33" name="TextBox 32">
              <a:extLst>
                <a:ext uri="{FF2B5EF4-FFF2-40B4-BE49-F238E27FC236}">
                  <a16:creationId xmlns:a16="http://schemas.microsoft.com/office/drawing/2014/main" id="{199FA34F-D4FF-4317-9D5A-65C2A525A90D}"/>
                </a:ext>
              </a:extLst>
            </p:cNvPr>
            <p:cNvSpPr txBox="1"/>
            <p:nvPr/>
          </p:nvSpPr>
          <p:spPr>
            <a:xfrm>
              <a:off x="1454023" y="1872279"/>
              <a:ext cx="3023679" cy="1015663"/>
            </a:xfrm>
            <a:prstGeom prst="rect">
              <a:avLst/>
            </a:prstGeom>
            <a:noFill/>
          </p:spPr>
          <p:txBody>
            <a:bodyPr wrap="square" rtlCol="0">
              <a:spAutoFit/>
            </a:bodyPr>
            <a:lstStyle/>
            <a:p>
              <a:r>
                <a:rPr lang="en-US" altLang="ko-KR" sz="1200" dirty="0">
                  <a:solidFill>
                    <a:schemeClr val="tx1">
                      <a:lumMod val="65000"/>
                      <a:lumOff val="35000"/>
                    </a:schemeClr>
                  </a:solidFill>
                  <a:latin typeface="Trebuchet MS" panose="020B0603020202020204" pitchFamily="34" charset="0"/>
                  <a:cs typeface="Arial" pitchFamily="34" charset="0"/>
                </a:rPr>
                <a:t>Operations by the client, though linked by nature, are now conducted as individual processes, leading to many instances of double effort for the same task</a:t>
              </a:r>
              <a:endParaRPr lang="ko-KR" altLang="en-US" sz="1200" dirty="0">
                <a:solidFill>
                  <a:schemeClr val="tx1">
                    <a:lumMod val="65000"/>
                    <a:lumOff val="35000"/>
                  </a:schemeClr>
                </a:solidFill>
                <a:latin typeface="Trebuchet MS" panose="020B0603020202020204" pitchFamily="34" charset="0"/>
                <a:cs typeface="Arial" pitchFamily="34" charset="0"/>
              </a:endParaRPr>
            </a:p>
          </p:txBody>
        </p:sp>
        <p:sp>
          <p:nvSpPr>
            <p:cNvPr id="34" name="TextBox 33">
              <a:extLst>
                <a:ext uri="{FF2B5EF4-FFF2-40B4-BE49-F238E27FC236}">
                  <a16:creationId xmlns:a16="http://schemas.microsoft.com/office/drawing/2014/main" id="{15F85E6C-28BC-4A75-9FEC-847BCD46DB4C}"/>
                </a:ext>
              </a:extLst>
            </p:cNvPr>
            <p:cNvSpPr txBox="1"/>
            <p:nvPr/>
          </p:nvSpPr>
          <p:spPr>
            <a:xfrm>
              <a:off x="1448989" y="1595280"/>
              <a:ext cx="3030085" cy="276999"/>
            </a:xfrm>
            <a:prstGeom prst="rect">
              <a:avLst/>
            </a:prstGeom>
            <a:noFill/>
          </p:spPr>
          <p:txBody>
            <a:bodyPr wrap="square" rtlCol="0">
              <a:spAutoFit/>
            </a:bodyPr>
            <a:lstStyle/>
            <a:p>
              <a:r>
                <a:rPr lang="en-US" altLang="ko-KR" sz="1200" b="1" dirty="0">
                  <a:solidFill>
                    <a:schemeClr val="accent3"/>
                  </a:solidFill>
                  <a:latin typeface="Trebuchet MS" panose="020B0603020202020204" pitchFamily="34" charset="0"/>
                  <a:cs typeface="Arial" pitchFamily="34" charset="0"/>
                </a:rPr>
                <a:t>Disintegrated Processes</a:t>
              </a:r>
              <a:endParaRPr lang="ko-KR" altLang="en-US" sz="1200" b="1" dirty="0">
                <a:solidFill>
                  <a:schemeClr val="accent3"/>
                </a:solidFill>
                <a:latin typeface="Trebuchet MS" panose="020B0603020202020204" pitchFamily="34" charset="0"/>
                <a:cs typeface="Arial" pitchFamily="34" charset="0"/>
              </a:endParaRPr>
            </a:p>
          </p:txBody>
        </p:sp>
      </p:grpSp>
      <p:sp>
        <p:nvSpPr>
          <p:cNvPr id="35" name="Oval 34">
            <a:extLst>
              <a:ext uri="{FF2B5EF4-FFF2-40B4-BE49-F238E27FC236}">
                <a16:creationId xmlns:a16="http://schemas.microsoft.com/office/drawing/2014/main" id="{C404314C-0235-4CEF-9414-E0E26488CA51}"/>
              </a:ext>
            </a:extLst>
          </p:cNvPr>
          <p:cNvSpPr/>
          <p:nvPr/>
        </p:nvSpPr>
        <p:spPr>
          <a:xfrm>
            <a:off x="4806859" y="2346993"/>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Trebuchet MS" panose="020B0603020202020204" pitchFamily="34" charset="0"/>
            </a:endParaRPr>
          </a:p>
        </p:txBody>
      </p:sp>
      <p:sp>
        <p:nvSpPr>
          <p:cNvPr id="36" name="TextBox 35">
            <a:extLst>
              <a:ext uri="{FF2B5EF4-FFF2-40B4-BE49-F238E27FC236}">
                <a16:creationId xmlns:a16="http://schemas.microsoft.com/office/drawing/2014/main" id="{C91BE406-9BCD-4C42-A3F4-FEA87D541E2A}"/>
              </a:ext>
            </a:extLst>
          </p:cNvPr>
          <p:cNvSpPr txBox="1"/>
          <p:nvPr/>
        </p:nvSpPr>
        <p:spPr>
          <a:xfrm>
            <a:off x="4846636" y="2478257"/>
            <a:ext cx="604639" cy="430887"/>
          </a:xfrm>
          <a:prstGeom prst="rect">
            <a:avLst/>
          </a:prstGeom>
          <a:noFill/>
        </p:spPr>
        <p:txBody>
          <a:bodyPr wrap="square" tIns="0" bIns="0" rtlCol="0" anchor="ctr">
            <a:spAutoFit/>
          </a:bodyPr>
          <a:lstStyle/>
          <a:p>
            <a:r>
              <a:rPr lang="en-US" altLang="ko-KR" sz="2800" b="1" dirty="0">
                <a:solidFill>
                  <a:schemeClr val="bg1"/>
                </a:solidFill>
                <a:latin typeface="Trebuchet MS" panose="020B0603020202020204" pitchFamily="34" charset="0"/>
                <a:cs typeface="Arial" pitchFamily="34" charset="0"/>
              </a:rPr>
              <a:t>02</a:t>
            </a:r>
          </a:p>
        </p:txBody>
      </p:sp>
    </p:spTree>
    <p:extLst>
      <p:ext uri="{BB962C8B-B14F-4D97-AF65-F5344CB8AC3E}">
        <p14:creationId xmlns:p14="http://schemas.microsoft.com/office/powerpoint/2010/main" val="228473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Buy or Build?</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Why opt for our solution?</a:t>
            </a:r>
          </a:p>
        </p:txBody>
      </p:sp>
      <p:graphicFrame>
        <p:nvGraphicFramePr>
          <p:cNvPr id="4" name="Table 3"/>
          <p:cNvGraphicFramePr>
            <a:graphicFrameLocks noGrp="1"/>
          </p:cNvGraphicFramePr>
          <p:nvPr>
            <p:extLst/>
          </p:nvPr>
        </p:nvGraphicFramePr>
        <p:xfrm>
          <a:off x="505970" y="1018580"/>
          <a:ext cx="8132060" cy="3785418"/>
        </p:xfrm>
        <a:graphic>
          <a:graphicData uri="http://schemas.openxmlformats.org/drawingml/2006/table">
            <a:tbl>
              <a:tblPr firstRow="1" bandRow="1">
                <a:tableStyleId>{5940675A-B579-460E-94D1-54222C63F5DA}</a:tableStyleId>
              </a:tblPr>
              <a:tblGrid>
                <a:gridCol w="2033015">
                  <a:extLst>
                    <a:ext uri="{9D8B030D-6E8A-4147-A177-3AD203B41FA5}">
                      <a16:colId xmlns:a16="http://schemas.microsoft.com/office/drawing/2014/main" val="20000"/>
                    </a:ext>
                  </a:extLst>
                </a:gridCol>
                <a:gridCol w="2033015">
                  <a:extLst>
                    <a:ext uri="{9D8B030D-6E8A-4147-A177-3AD203B41FA5}">
                      <a16:colId xmlns:a16="http://schemas.microsoft.com/office/drawing/2014/main" val="20001"/>
                    </a:ext>
                  </a:extLst>
                </a:gridCol>
                <a:gridCol w="2033015">
                  <a:extLst>
                    <a:ext uri="{9D8B030D-6E8A-4147-A177-3AD203B41FA5}">
                      <a16:colId xmlns:a16="http://schemas.microsoft.com/office/drawing/2014/main" val="20002"/>
                    </a:ext>
                  </a:extLst>
                </a:gridCol>
                <a:gridCol w="2033015">
                  <a:extLst>
                    <a:ext uri="{9D8B030D-6E8A-4147-A177-3AD203B41FA5}">
                      <a16:colId xmlns:a16="http://schemas.microsoft.com/office/drawing/2014/main" val="20003"/>
                    </a:ext>
                  </a:extLst>
                </a:gridCol>
              </a:tblGrid>
              <a:tr h="49484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endParaRPr lang="ko-KR" altLang="en-US" sz="14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Trebuchet MS" panose="020B0603020202020204" pitchFamily="34" charset="0"/>
                          <a:cs typeface="Arial" pitchFamily="34" charset="0"/>
                        </a:rPr>
                        <a:t>Thriving Stones</a:t>
                      </a:r>
                      <a:endParaRPr lang="ko-KR" altLang="en-US" sz="14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endParaRPr lang="ko-KR" altLang="en-US" sz="14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0"/>
                  </a:ext>
                </a:extLst>
              </a:tr>
              <a:tr h="477319">
                <a:tc>
                  <a:txBody>
                    <a:bodyPr/>
                    <a:lstStyle/>
                    <a:p>
                      <a:pPr algn="ctr"/>
                      <a:r>
                        <a:rPr lang="en-US" altLang="ko-KR" sz="1000" b="0" dirty="0">
                          <a:solidFill>
                            <a:schemeClr val="bg1"/>
                          </a:solidFill>
                          <a:latin typeface="Trebuchet MS" panose="020B0603020202020204" pitchFamily="34" charset="0"/>
                          <a:cs typeface="Arial" pitchFamily="34" charset="0"/>
                        </a:rPr>
                        <a:t>Management Charts (Financial Performances)</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360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Student Data Management</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2"/>
                  </a:ext>
                </a:extLst>
              </a:tr>
              <a:tr h="364986">
                <a:tc>
                  <a:txBody>
                    <a:bodyPr/>
                    <a:lstStyle/>
                    <a:p>
                      <a:pPr algn="ctr"/>
                      <a:r>
                        <a:rPr lang="en-US" altLang="ko-KR" sz="1000" b="0" dirty="0">
                          <a:solidFill>
                            <a:schemeClr val="bg1"/>
                          </a:solidFill>
                          <a:latin typeface="Trebuchet MS" panose="020B0603020202020204" pitchFamily="34" charset="0"/>
                          <a:cs typeface="Arial" pitchFamily="34" charset="0"/>
                        </a:rPr>
                        <a:t>SMS Functionality</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3"/>
                  </a:ext>
                </a:extLst>
              </a:tr>
              <a:tr h="360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Scheduling Functionality</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4"/>
                  </a:ext>
                </a:extLst>
              </a:tr>
              <a:tr h="28803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Payment Tracking</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478488661"/>
                  </a:ext>
                </a:extLst>
              </a:tr>
              <a:tr h="26021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Attendance Tracking</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3017703427"/>
                  </a:ext>
                </a:extLst>
              </a:tr>
              <a:tr h="28803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Student/Parent Portal</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3217981089"/>
                  </a:ext>
                </a:extLst>
              </a:tr>
              <a:tr h="28803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Tutor Portal</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4122124528"/>
                  </a:ext>
                </a:extLst>
              </a:tr>
              <a:tr h="28803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Tutor Management</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2874749642"/>
                  </a:ext>
                </a:extLst>
              </a:tr>
              <a:tr h="31584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Reward System</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294335793"/>
                  </a:ext>
                </a:extLst>
              </a:tr>
            </a:tbl>
          </a:graphicData>
        </a:graphic>
      </p:graphicFrame>
      <p:pic>
        <p:nvPicPr>
          <p:cNvPr id="5" name="Picture 4">
            <a:extLst>
              <a:ext uri="{FF2B5EF4-FFF2-40B4-BE49-F238E27FC236}">
                <a16:creationId xmlns:a16="http://schemas.microsoft.com/office/drawing/2014/main" id="{711B2396-6FA5-46BC-BDE3-84267213A3AC}"/>
              </a:ext>
            </a:extLst>
          </p:cNvPr>
          <p:cNvPicPr>
            <a:picLocks noChangeAspect="1"/>
          </p:cNvPicPr>
          <p:nvPr/>
        </p:nvPicPr>
        <p:blipFill>
          <a:blip r:embed="rId2"/>
          <a:stretch>
            <a:fillRect/>
          </a:stretch>
        </p:blipFill>
        <p:spPr>
          <a:xfrm>
            <a:off x="2549247" y="1054636"/>
            <a:ext cx="2016224" cy="432048"/>
          </a:xfrm>
          <a:prstGeom prst="rect">
            <a:avLst/>
          </a:prstGeom>
        </p:spPr>
      </p:pic>
      <p:sp>
        <p:nvSpPr>
          <p:cNvPr id="7" name="Oval 6">
            <a:extLst>
              <a:ext uri="{FF2B5EF4-FFF2-40B4-BE49-F238E27FC236}">
                <a16:creationId xmlns:a16="http://schemas.microsoft.com/office/drawing/2014/main" id="{A3C21794-CE86-4C93-B01C-171782A13874}"/>
              </a:ext>
            </a:extLst>
          </p:cNvPr>
          <p:cNvSpPr/>
          <p:nvPr/>
        </p:nvSpPr>
        <p:spPr>
          <a:xfrm>
            <a:off x="3485351" y="166665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8" name="Oval 7">
            <a:extLst>
              <a:ext uri="{FF2B5EF4-FFF2-40B4-BE49-F238E27FC236}">
                <a16:creationId xmlns:a16="http://schemas.microsoft.com/office/drawing/2014/main" id="{2D80B7C5-9DA7-487D-80B9-9D9AF559F483}"/>
              </a:ext>
            </a:extLst>
          </p:cNvPr>
          <p:cNvSpPr/>
          <p:nvPr/>
        </p:nvSpPr>
        <p:spPr>
          <a:xfrm>
            <a:off x="3485351" y="2104430"/>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9" name="Oval 8">
            <a:extLst>
              <a:ext uri="{FF2B5EF4-FFF2-40B4-BE49-F238E27FC236}">
                <a16:creationId xmlns:a16="http://schemas.microsoft.com/office/drawing/2014/main" id="{DB55CDB3-6B2A-403A-979F-A910D908BA4B}"/>
              </a:ext>
            </a:extLst>
          </p:cNvPr>
          <p:cNvSpPr/>
          <p:nvPr/>
        </p:nvSpPr>
        <p:spPr>
          <a:xfrm>
            <a:off x="3485351" y="2476867"/>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0" name="Oval 9">
            <a:extLst>
              <a:ext uri="{FF2B5EF4-FFF2-40B4-BE49-F238E27FC236}">
                <a16:creationId xmlns:a16="http://schemas.microsoft.com/office/drawing/2014/main" id="{27203CD5-2832-4946-976D-F30CE1D0FA2F}"/>
              </a:ext>
            </a:extLst>
          </p:cNvPr>
          <p:cNvSpPr/>
          <p:nvPr/>
        </p:nvSpPr>
        <p:spPr>
          <a:xfrm>
            <a:off x="3485351" y="2823046"/>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1" name="Oval 10">
            <a:extLst>
              <a:ext uri="{FF2B5EF4-FFF2-40B4-BE49-F238E27FC236}">
                <a16:creationId xmlns:a16="http://schemas.microsoft.com/office/drawing/2014/main" id="{8BEF96D4-6D78-435D-ABCF-730FCF8DF1BC}"/>
              </a:ext>
            </a:extLst>
          </p:cNvPr>
          <p:cNvSpPr/>
          <p:nvPr/>
        </p:nvSpPr>
        <p:spPr>
          <a:xfrm>
            <a:off x="3485351" y="3132071"/>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2" name="Oval 11">
            <a:extLst>
              <a:ext uri="{FF2B5EF4-FFF2-40B4-BE49-F238E27FC236}">
                <a16:creationId xmlns:a16="http://schemas.microsoft.com/office/drawing/2014/main" id="{8CEE85B8-780B-4073-9868-158F944FAF36}"/>
              </a:ext>
            </a:extLst>
          </p:cNvPr>
          <p:cNvSpPr/>
          <p:nvPr/>
        </p:nvSpPr>
        <p:spPr>
          <a:xfrm>
            <a:off x="3485351" y="342783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3" name="Oval 12">
            <a:extLst>
              <a:ext uri="{FF2B5EF4-FFF2-40B4-BE49-F238E27FC236}">
                <a16:creationId xmlns:a16="http://schemas.microsoft.com/office/drawing/2014/main" id="{B70D7A7A-D80F-4142-931B-818B3FE03FC3}"/>
              </a:ext>
            </a:extLst>
          </p:cNvPr>
          <p:cNvSpPr/>
          <p:nvPr/>
        </p:nvSpPr>
        <p:spPr>
          <a:xfrm>
            <a:off x="3485351" y="3710836"/>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4" name="Oval 13">
            <a:extLst>
              <a:ext uri="{FF2B5EF4-FFF2-40B4-BE49-F238E27FC236}">
                <a16:creationId xmlns:a16="http://schemas.microsoft.com/office/drawing/2014/main" id="{9746CFDB-6D8E-4478-9ED3-E64F6B8DD051}"/>
              </a:ext>
            </a:extLst>
          </p:cNvPr>
          <p:cNvSpPr/>
          <p:nvPr/>
        </p:nvSpPr>
        <p:spPr>
          <a:xfrm>
            <a:off x="3485351" y="398881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5" name="Oval 14">
            <a:extLst>
              <a:ext uri="{FF2B5EF4-FFF2-40B4-BE49-F238E27FC236}">
                <a16:creationId xmlns:a16="http://schemas.microsoft.com/office/drawing/2014/main" id="{995E5F3F-A7F9-4501-9398-4EC2F40A3611}"/>
              </a:ext>
            </a:extLst>
          </p:cNvPr>
          <p:cNvSpPr/>
          <p:nvPr/>
        </p:nvSpPr>
        <p:spPr>
          <a:xfrm>
            <a:off x="3485351" y="429230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7" name="Oval 16">
            <a:extLst>
              <a:ext uri="{FF2B5EF4-FFF2-40B4-BE49-F238E27FC236}">
                <a16:creationId xmlns:a16="http://schemas.microsoft.com/office/drawing/2014/main" id="{A2853A9E-4DB0-447C-8C09-315F22FF6761}"/>
              </a:ext>
            </a:extLst>
          </p:cNvPr>
          <p:cNvSpPr/>
          <p:nvPr/>
        </p:nvSpPr>
        <p:spPr>
          <a:xfrm>
            <a:off x="5501577" y="166665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8" name="Oval 17">
            <a:extLst>
              <a:ext uri="{FF2B5EF4-FFF2-40B4-BE49-F238E27FC236}">
                <a16:creationId xmlns:a16="http://schemas.microsoft.com/office/drawing/2014/main" id="{03164FF3-2DB0-4815-B150-3629F8089768}"/>
              </a:ext>
            </a:extLst>
          </p:cNvPr>
          <p:cNvSpPr/>
          <p:nvPr/>
        </p:nvSpPr>
        <p:spPr>
          <a:xfrm>
            <a:off x="5501577" y="2104430"/>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9" name="Oval 18">
            <a:extLst>
              <a:ext uri="{FF2B5EF4-FFF2-40B4-BE49-F238E27FC236}">
                <a16:creationId xmlns:a16="http://schemas.microsoft.com/office/drawing/2014/main" id="{C427FE3E-9AD5-45DE-B30D-62EF3FD06D07}"/>
              </a:ext>
            </a:extLst>
          </p:cNvPr>
          <p:cNvSpPr/>
          <p:nvPr/>
        </p:nvSpPr>
        <p:spPr>
          <a:xfrm>
            <a:off x="5500220" y="2462665"/>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0" name="Oval 19">
            <a:extLst>
              <a:ext uri="{FF2B5EF4-FFF2-40B4-BE49-F238E27FC236}">
                <a16:creationId xmlns:a16="http://schemas.microsoft.com/office/drawing/2014/main" id="{5DB0F17D-3456-4824-BE6D-22DE29D2187A}"/>
              </a:ext>
            </a:extLst>
          </p:cNvPr>
          <p:cNvSpPr/>
          <p:nvPr/>
        </p:nvSpPr>
        <p:spPr>
          <a:xfrm>
            <a:off x="5501577" y="2823046"/>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1" name="Oval 20">
            <a:extLst>
              <a:ext uri="{FF2B5EF4-FFF2-40B4-BE49-F238E27FC236}">
                <a16:creationId xmlns:a16="http://schemas.microsoft.com/office/drawing/2014/main" id="{0ECE4B65-79E6-4365-8CD1-1B0E4E8A9F99}"/>
              </a:ext>
            </a:extLst>
          </p:cNvPr>
          <p:cNvSpPr/>
          <p:nvPr/>
        </p:nvSpPr>
        <p:spPr>
          <a:xfrm>
            <a:off x="5501577" y="3137854"/>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2" name="Oval 21">
            <a:extLst>
              <a:ext uri="{FF2B5EF4-FFF2-40B4-BE49-F238E27FC236}">
                <a16:creationId xmlns:a16="http://schemas.microsoft.com/office/drawing/2014/main" id="{0F172CC4-FBB3-494B-8A2F-8D9DD1BAF19D}"/>
              </a:ext>
            </a:extLst>
          </p:cNvPr>
          <p:cNvSpPr/>
          <p:nvPr/>
        </p:nvSpPr>
        <p:spPr>
          <a:xfrm>
            <a:off x="5501577" y="3418714"/>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3" name="Oval 22">
            <a:extLst>
              <a:ext uri="{FF2B5EF4-FFF2-40B4-BE49-F238E27FC236}">
                <a16:creationId xmlns:a16="http://schemas.microsoft.com/office/drawing/2014/main" id="{38A7AD1B-9AA9-4A7D-A2ED-9DFE4C6698BA}"/>
              </a:ext>
            </a:extLst>
          </p:cNvPr>
          <p:cNvSpPr/>
          <p:nvPr/>
        </p:nvSpPr>
        <p:spPr>
          <a:xfrm>
            <a:off x="5501577" y="3692480"/>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4" name="Oval 23">
            <a:extLst>
              <a:ext uri="{FF2B5EF4-FFF2-40B4-BE49-F238E27FC236}">
                <a16:creationId xmlns:a16="http://schemas.microsoft.com/office/drawing/2014/main" id="{FC50FBF4-06D1-45C9-8D9C-015087A7DC41}"/>
              </a:ext>
            </a:extLst>
          </p:cNvPr>
          <p:cNvSpPr/>
          <p:nvPr/>
        </p:nvSpPr>
        <p:spPr>
          <a:xfrm>
            <a:off x="5501577" y="3980904"/>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5" name="Oval 24">
            <a:extLst>
              <a:ext uri="{FF2B5EF4-FFF2-40B4-BE49-F238E27FC236}">
                <a16:creationId xmlns:a16="http://schemas.microsoft.com/office/drawing/2014/main" id="{ED8BA922-ACBA-4189-BD50-62DB78E66321}"/>
              </a:ext>
            </a:extLst>
          </p:cNvPr>
          <p:cNvSpPr/>
          <p:nvPr/>
        </p:nvSpPr>
        <p:spPr>
          <a:xfrm>
            <a:off x="5501577" y="4269328"/>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6" name="Oval 25">
            <a:extLst>
              <a:ext uri="{FF2B5EF4-FFF2-40B4-BE49-F238E27FC236}">
                <a16:creationId xmlns:a16="http://schemas.microsoft.com/office/drawing/2014/main" id="{6C34BA62-9986-43E1-B3EC-F966ABC99235}"/>
              </a:ext>
            </a:extLst>
          </p:cNvPr>
          <p:cNvSpPr/>
          <p:nvPr/>
        </p:nvSpPr>
        <p:spPr>
          <a:xfrm>
            <a:off x="5501577" y="4587974"/>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7" name="Oval 26">
            <a:extLst>
              <a:ext uri="{FF2B5EF4-FFF2-40B4-BE49-F238E27FC236}">
                <a16:creationId xmlns:a16="http://schemas.microsoft.com/office/drawing/2014/main" id="{F8733A5A-22D5-43B3-898B-AC19AD455675}"/>
              </a:ext>
            </a:extLst>
          </p:cNvPr>
          <p:cNvSpPr/>
          <p:nvPr/>
        </p:nvSpPr>
        <p:spPr>
          <a:xfrm>
            <a:off x="7589807" y="1666653"/>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8" name="Oval 27">
            <a:extLst>
              <a:ext uri="{FF2B5EF4-FFF2-40B4-BE49-F238E27FC236}">
                <a16:creationId xmlns:a16="http://schemas.microsoft.com/office/drawing/2014/main" id="{FA437BB3-0638-439D-88B9-124E53047B3B}"/>
              </a:ext>
            </a:extLst>
          </p:cNvPr>
          <p:cNvSpPr/>
          <p:nvPr/>
        </p:nvSpPr>
        <p:spPr>
          <a:xfrm>
            <a:off x="7589807" y="2104431"/>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30" name="Oval 29">
            <a:extLst>
              <a:ext uri="{FF2B5EF4-FFF2-40B4-BE49-F238E27FC236}">
                <a16:creationId xmlns:a16="http://schemas.microsoft.com/office/drawing/2014/main" id="{EB41C863-EC8D-45D9-9E0B-5DF9252893AB}"/>
              </a:ext>
            </a:extLst>
          </p:cNvPr>
          <p:cNvSpPr/>
          <p:nvPr/>
        </p:nvSpPr>
        <p:spPr>
          <a:xfrm>
            <a:off x="7589807" y="2809527"/>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31" name="Oval 30">
            <a:extLst>
              <a:ext uri="{FF2B5EF4-FFF2-40B4-BE49-F238E27FC236}">
                <a16:creationId xmlns:a16="http://schemas.microsoft.com/office/drawing/2014/main" id="{C07723D4-2363-4669-BC6C-183816ACE209}"/>
              </a:ext>
            </a:extLst>
          </p:cNvPr>
          <p:cNvSpPr/>
          <p:nvPr/>
        </p:nvSpPr>
        <p:spPr>
          <a:xfrm>
            <a:off x="7589807" y="3141618"/>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32" name="Oval 31">
            <a:extLst>
              <a:ext uri="{FF2B5EF4-FFF2-40B4-BE49-F238E27FC236}">
                <a16:creationId xmlns:a16="http://schemas.microsoft.com/office/drawing/2014/main" id="{3D6783C9-9ABE-4AAE-8F1D-94D76172F6C1}"/>
              </a:ext>
            </a:extLst>
          </p:cNvPr>
          <p:cNvSpPr/>
          <p:nvPr/>
        </p:nvSpPr>
        <p:spPr>
          <a:xfrm>
            <a:off x="7591349" y="342783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pic>
        <p:nvPicPr>
          <p:cNvPr id="16" name="Picture 15">
            <a:extLst>
              <a:ext uri="{FF2B5EF4-FFF2-40B4-BE49-F238E27FC236}">
                <a16:creationId xmlns:a16="http://schemas.microsoft.com/office/drawing/2014/main" id="{A144C7BD-5BC9-4D0F-ABD4-B68ADA45D419}"/>
              </a:ext>
            </a:extLst>
          </p:cNvPr>
          <p:cNvPicPr>
            <a:picLocks noChangeAspect="1"/>
          </p:cNvPicPr>
          <p:nvPr/>
        </p:nvPicPr>
        <p:blipFill>
          <a:blip r:embed="rId3"/>
          <a:stretch>
            <a:fillRect/>
          </a:stretch>
        </p:blipFill>
        <p:spPr>
          <a:xfrm>
            <a:off x="6608748" y="1054636"/>
            <a:ext cx="2029282" cy="423373"/>
          </a:xfrm>
          <a:prstGeom prst="rect">
            <a:avLst/>
          </a:prstGeom>
        </p:spPr>
      </p:pic>
      <p:sp>
        <p:nvSpPr>
          <p:cNvPr id="33" name="Oval 32">
            <a:extLst>
              <a:ext uri="{FF2B5EF4-FFF2-40B4-BE49-F238E27FC236}">
                <a16:creationId xmlns:a16="http://schemas.microsoft.com/office/drawing/2014/main" id="{92F9B5EA-4AE8-4176-B97C-809F3E4694AD}"/>
              </a:ext>
            </a:extLst>
          </p:cNvPr>
          <p:cNvSpPr/>
          <p:nvPr/>
        </p:nvSpPr>
        <p:spPr>
          <a:xfrm>
            <a:off x="7589807" y="4269328"/>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Tree>
    <p:extLst>
      <p:ext uri="{BB962C8B-B14F-4D97-AF65-F5344CB8AC3E}">
        <p14:creationId xmlns:p14="http://schemas.microsoft.com/office/powerpoint/2010/main" val="803159380"/>
      </p:ext>
    </p:extLst>
  </p:cSld>
  <p:clrMapOvr>
    <a:masterClrMapping/>
  </p:clrMapOvr>
</p:sld>
</file>

<file path=ppt/theme/theme1.xml><?xml version="1.0" encoding="utf-8"?>
<a:theme xmlns:a="http://schemas.openxmlformats.org/drawingml/2006/main" name="Cover and End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8302</TotalTime>
  <Words>2122</Words>
  <Application>Microsoft Office PowerPoint</Application>
  <PresentationFormat>On-screen Show (16:9)</PresentationFormat>
  <Paragraphs>618</Paragraphs>
  <Slides>38</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38</vt:i4>
      </vt:variant>
    </vt:vector>
  </HeadingPairs>
  <TitlesOfParts>
    <vt:vector size="47" baseType="lpstr">
      <vt:lpstr>Arial Unicode MS</vt:lpstr>
      <vt:lpstr>맑은 고딕</vt:lpstr>
      <vt:lpstr>Arial</vt:lpstr>
      <vt:lpstr>Maiandra GD</vt:lpstr>
      <vt:lpstr>Trebuchet MS</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TANG Hui Xin</cp:lastModifiedBy>
  <cp:revision>272</cp:revision>
  <dcterms:created xsi:type="dcterms:W3CDTF">2016-12-05T23:26:54Z</dcterms:created>
  <dcterms:modified xsi:type="dcterms:W3CDTF">2018-08-17T05:33:31Z</dcterms:modified>
</cp:coreProperties>
</file>